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56" r:id="rId5"/>
    <p:sldId id="750" r:id="rId6"/>
    <p:sldId id="752" r:id="rId7"/>
    <p:sldId id="771" r:id="rId8"/>
    <p:sldId id="729" r:id="rId9"/>
    <p:sldId id="743" r:id="rId10"/>
    <p:sldId id="747" r:id="rId11"/>
    <p:sldId id="770" r:id="rId12"/>
    <p:sldId id="772" r:id="rId13"/>
    <p:sldId id="773" r:id="rId14"/>
    <p:sldId id="746" r:id="rId15"/>
    <p:sldId id="775" r:id="rId16"/>
    <p:sldId id="749" r:id="rId17"/>
    <p:sldId id="774" r:id="rId18"/>
    <p:sldId id="745" r:id="rId19"/>
    <p:sldId id="744" r:id="rId20"/>
    <p:sldId id="755" r:id="rId21"/>
    <p:sldId id="758" r:id="rId22"/>
    <p:sldId id="754" r:id="rId23"/>
    <p:sldId id="757" r:id="rId24"/>
    <p:sldId id="760" r:id="rId25"/>
    <p:sldId id="759" r:id="rId26"/>
    <p:sldId id="761" r:id="rId27"/>
    <p:sldId id="763" r:id="rId28"/>
    <p:sldId id="768" r:id="rId29"/>
    <p:sldId id="764" r:id="rId30"/>
    <p:sldId id="765" r:id="rId31"/>
    <p:sldId id="769" r:id="rId32"/>
    <p:sldId id="766" r:id="rId33"/>
    <p:sldId id="76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64683-B748-450F-8BD8-B7AFC13D4708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350E4-AAD7-4F37-BB94-DFFBBF99A2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64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E8B25-5795-46FE-A52B-1B77CDB18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8BF5C-8B1E-4204-A78A-91CF549A3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8EE30-5630-428B-80EC-07E90E534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206C5-3377-4899-95FE-5A189A5DBA97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1F45A-CB15-4A55-808E-F23E77B1F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03C59-9B23-4FA8-968B-4486E191C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1A2A-BD42-4D2D-8DE0-F78A6986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291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4E0286-2A78-48F7-A09C-0AC90250B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4DC2ABF-6567-4C20-8B70-FFAC66AF79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5" b="34076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1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2457F1-825F-4474-9936-844A0A8BD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597352"/>
            <a:ext cx="623392" cy="260648"/>
          </a:xfrm>
          <a:prstGeom prst="rect">
            <a:avLst/>
          </a:prstGeom>
        </p:spPr>
        <p:txBody>
          <a:bodyPr/>
          <a:lstStyle/>
          <a:p>
            <a:fld id="{1ED689DE-93AF-412C-BCCB-04934BF551E6}" type="slidenum">
              <a:rPr lang="fr-BE" smtClean="0"/>
              <a:pPr/>
              <a:t>‹#›</a:t>
            </a:fld>
            <a:endParaRPr lang="fr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3ED6E5-7F3C-4211-A3E8-7EB081DF7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1000"/>
          </a:blip>
          <a:srcRect t="22039" b="129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A03B2A88-10C3-445C-88A8-3364644112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474" y="-260648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41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2457F1-825F-4474-9936-844A0A8BD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597352"/>
            <a:ext cx="623392" cy="260648"/>
          </a:xfrm>
          <a:prstGeom prst="rect">
            <a:avLst/>
          </a:prstGeom>
        </p:spPr>
        <p:txBody>
          <a:bodyPr/>
          <a:lstStyle/>
          <a:p>
            <a:fld id="{1ED689DE-93AF-412C-BCCB-04934BF551E6}" type="slidenum">
              <a:rPr lang="fr-BE" smtClean="0"/>
              <a:pPr/>
              <a:t>‹#›</a:t>
            </a:fld>
            <a:endParaRPr lang="fr-BE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82C0549A-C6AF-486B-A588-624D5A32BC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5" b="34076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12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cked Titl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DB56F2-93CB-468C-821F-1EAA3740CC8F}"/>
              </a:ext>
            </a:extLst>
          </p:cNvPr>
          <p:cNvSpPr/>
          <p:nvPr userDrawn="1"/>
        </p:nvSpPr>
        <p:spPr>
          <a:xfrm>
            <a:off x="4266281" y="1529791"/>
            <a:ext cx="45719" cy="2387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E3D4F35-F617-4A01-AEAA-006B4DD75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9262" y="2024424"/>
            <a:ext cx="3041674" cy="1565346"/>
          </a:xfrm>
        </p:spPr>
        <p:txBody>
          <a:bodyPr anchor="ctr" anchorCtr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BABFE9-5DBB-4570-8C48-2B7439450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7345" y="1656548"/>
            <a:ext cx="4853503" cy="2153214"/>
          </a:xfrm>
        </p:spPr>
        <p:txBody>
          <a:bodyPr>
            <a:noAutofit/>
          </a:bodyPr>
          <a:lstStyle>
            <a:lvl1pPr algn="l">
              <a:defRPr sz="59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title or subtitle</a:t>
            </a:r>
          </a:p>
        </p:txBody>
      </p:sp>
    </p:spTree>
    <p:extLst>
      <p:ext uri="{BB962C8B-B14F-4D97-AF65-F5344CB8AC3E}">
        <p14:creationId xmlns:p14="http://schemas.microsoft.com/office/powerpoint/2010/main" val="3702727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cke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14734D-3548-431D-8A06-9C94DAA243B6}"/>
              </a:ext>
            </a:extLst>
          </p:cNvPr>
          <p:cNvSpPr/>
          <p:nvPr userDrawn="1"/>
        </p:nvSpPr>
        <p:spPr>
          <a:xfrm>
            <a:off x="5343076" y="1668425"/>
            <a:ext cx="45719" cy="238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B1E4E46-2C25-418C-AC9F-43B13EDEC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3418" y="1668425"/>
            <a:ext cx="5125319" cy="3208375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21CE7E-130E-42B5-818D-895567E2F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91" y="1668425"/>
            <a:ext cx="4069761" cy="2387600"/>
          </a:xfrm>
        </p:spPr>
        <p:txBody>
          <a:bodyPr>
            <a:normAutofit/>
          </a:bodyPr>
          <a:lstStyle>
            <a:lvl1pPr algn="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78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itl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DB56F2-93CB-468C-821F-1EAA3740CC8F}"/>
              </a:ext>
            </a:extLst>
          </p:cNvPr>
          <p:cNvSpPr/>
          <p:nvPr userDrawn="1"/>
        </p:nvSpPr>
        <p:spPr>
          <a:xfrm>
            <a:off x="4266281" y="1529791"/>
            <a:ext cx="45719" cy="2387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E3D4F35-F617-4A01-AEAA-006B4DD75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9262" y="2024424"/>
            <a:ext cx="3041674" cy="1565346"/>
          </a:xfrm>
        </p:spPr>
        <p:txBody>
          <a:bodyPr anchor="ctr" anchorCtr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BABFE9-5DBB-4570-8C48-2B7439450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7345" y="1656548"/>
            <a:ext cx="4853503" cy="2153214"/>
          </a:xfrm>
        </p:spPr>
        <p:txBody>
          <a:bodyPr>
            <a:noAutofit/>
          </a:bodyPr>
          <a:lstStyle>
            <a:lvl1pPr algn="l">
              <a:defRPr sz="59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title or subtitle</a:t>
            </a:r>
          </a:p>
        </p:txBody>
      </p:sp>
    </p:spTree>
    <p:extLst>
      <p:ext uri="{BB962C8B-B14F-4D97-AF65-F5344CB8AC3E}">
        <p14:creationId xmlns:p14="http://schemas.microsoft.com/office/powerpoint/2010/main" val="4230937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7C27E73-A0AD-4ABD-838E-8B2D89501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040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14734D-3548-431D-8A06-9C94DAA243B6}"/>
              </a:ext>
            </a:extLst>
          </p:cNvPr>
          <p:cNvSpPr/>
          <p:nvPr userDrawn="1"/>
        </p:nvSpPr>
        <p:spPr>
          <a:xfrm>
            <a:off x="5343076" y="1668425"/>
            <a:ext cx="45719" cy="238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B1E4E46-2C25-418C-AC9F-43B13EDEC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3418" y="1668425"/>
            <a:ext cx="5125319" cy="3208375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21CE7E-130E-42B5-818D-895567E2F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91" y="1668425"/>
            <a:ext cx="4069761" cy="2387600"/>
          </a:xfrm>
        </p:spPr>
        <p:txBody>
          <a:bodyPr>
            <a:normAutofit/>
          </a:bodyPr>
          <a:lstStyle>
            <a:lvl1pPr algn="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124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633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9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engine&#10;&#10;Description automatically generated">
            <a:extLst>
              <a:ext uri="{FF2B5EF4-FFF2-40B4-BE49-F238E27FC236}">
                <a16:creationId xmlns:a16="http://schemas.microsoft.com/office/drawing/2014/main" id="{EF574C13-8410-484A-8E61-7E6DA8F17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8"/>
          <a:stretch/>
        </p:blipFill>
        <p:spPr>
          <a:xfrm>
            <a:off x="-158552" y="0"/>
            <a:ext cx="12350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43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_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349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DC8A13-8E01-4265-B597-F0808E593ACB}"/>
              </a:ext>
            </a:extLst>
          </p:cNvPr>
          <p:cNvSpPr/>
          <p:nvPr userDrawn="1"/>
        </p:nvSpPr>
        <p:spPr>
          <a:xfrm>
            <a:off x="6284242" y="1808567"/>
            <a:ext cx="45719" cy="2387600"/>
          </a:xfrm>
          <a:prstGeom prst="rect">
            <a:avLst/>
          </a:prstGeom>
          <a:solidFill>
            <a:srgbClr val="002745"/>
          </a:solidFill>
          <a:ln>
            <a:solidFill>
              <a:srgbClr val="00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5AEFE5D-4E4B-4AE2-B46A-57F86EE49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0000" y="2160000"/>
            <a:ext cx="5220000" cy="3960000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4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393D45-6652-441F-972A-9A361D471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0" y="1134000"/>
            <a:ext cx="5400000" cy="90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rgbClr val="0027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03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_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DC8A13-8E01-4265-B597-F0808E593ACB}"/>
              </a:ext>
            </a:extLst>
          </p:cNvPr>
          <p:cNvSpPr/>
          <p:nvPr userDrawn="1"/>
        </p:nvSpPr>
        <p:spPr>
          <a:xfrm>
            <a:off x="5692160" y="1808567"/>
            <a:ext cx="45719" cy="2387600"/>
          </a:xfrm>
          <a:prstGeom prst="rect">
            <a:avLst/>
          </a:prstGeom>
          <a:solidFill>
            <a:srgbClr val="002745"/>
          </a:solidFill>
          <a:ln>
            <a:solidFill>
              <a:srgbClr val="00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5AEFE5D-4E4B-4AE2-B46A-57F86EE49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160000"/>
            <a:ext cx="5220000" cy="3420000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4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393D45-6652-441F-972A-9A361D471E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0000" y="1134000"/>
            <a:ext cx="5400000" cy="90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rgbClr val="0027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2418479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50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5AEFE5D-4E4B-4AE2-B46A-57F86EE49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331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0FDA241-0599-476B-8CD9-368CE834D87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3869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299CFD-E5B9-4C06-B344-688A9CD49713}"/>
              </a:ext>
            </a:extLst>
          </p:cNvPr>
          <p:cNvSpPr/>
          <p:nvPr userDrawn="1"/>
        </p:nvSpPr>
        <p:spPr>
          <a:xfrm>
            <a:off x="6065520" y="1725284"/>
            <a:ext cx="51081" cy="3558876"/>
          </a:xfrm>
          <a:prstGeom prst="rect">
            <a:avLst/>
          </a:prstGeom>
          <a:solidFill>
            <a:srgbClr val="002745"/>
          </a:solidFill>
          <a:ln>
            <a:solidFill>
              <a:srgbClr val="00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DCA9FED-620D-4BAA-9584-7D4D913A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1134000"/>
            <a:ext cx="11874840" cy="4398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rgbClr val="0027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8256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50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5AEFE5D-4E4B-4AE2-B46A-57F86EE49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331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0FDA241-0599-476B-8CD9-368CE834D87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3869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299CFD-E5B9-4C06-B344-688A9CD49713}"/>
              </a:ext>
            </a:extLst>
          </p:cNvPr>
          <p:cNvSpPr/>
          <p:nvPr userDrawn="1"/>
        </p:nvSpPr>
        <p:spPr>
          <a:xfrm>
            <a:off x="6065520" y="1725284"/>
            <a:ext cx="51081" cy="3558876"/>
          </a:xfrm>
          <a:prstGeom prst="rect">
            <a:avLst/>
          </a:prstGeom>
          <a:solidFill>
            <a:srgbClr val="002745"/>
          </a:solidFill>
          <a:ln>
            <a:solidFill>
              <a:srgbClr val="00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DCA9FED-620D-4BAA-9584-7D4D913A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1134000"/>
            <a:ext cx="11874840" cy="4398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rgbClr val="0027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9884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50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BC8920-0E39-48DB-985E-C82609DD2555}"/>
              </a:ext>
            </a:extLst>
          </p:cNvPr>
          <p:cNvSpPr/>
          <p:nvPr userDrawn="1"/>
        </p:nvSpPr>
        <p:spPr>
          <a:xfrm>
            <a:off x="6065520" y="1742536"/>
            <a:ext cx="51081" cy="3524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6DEB912-25EC-4CCF-B397-D25C12FC2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331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8B27F57-D270-43C3-85A0-A597053CA55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3869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0081CC-EC5C-4506-9544-7483DCDFD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1134000"/>
            <a:ext cx="11874840" cy="4398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5939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D110974-CB0B-4CC3-8A62-47F70EC95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2520000"/>
            <a:ext cx="6413305" cy="823912"/>
          </a:xfrm>
        </p:spPr>
        <p:txBody>
          <a:bodyPr rIns="360000" anchor="ctr" anchorCtr="0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859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25F68-4E54-40F2-AE23-BE04547DF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160000"/>
            <a:ext cx="5760000" cy="3420000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16E117C-5713-41A1-A815-D764BCB92E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0000" y="1134000"/>
            <a:ext cx="5940000" cy="90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655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A13EF5A-B100-449C-BD11-F3A647DB4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2520000"/>
            <a:ext cx="5916000" cy="823912"/>
          </a:xfrm>
        </p:spPr>
        <p:txBody>
          <a:bodyPr rIns="360000" anchor="ctr" anchorCtr="0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74261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3D17F9-4C3C-43EC-8FB4-0ACCCF4F5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160000"/>
            <a:ext cx="5220000" cy="3420000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97F253E-EB78-43F5-B27B-2EBA6A269A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0000" y="1134000"/>
            <a:ext cx="5400000" cy="90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70730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evice, engine, miller&#10;&#10;Description automatically generated">
            <a:extLst>
              <a:ext uri="{FF2B5EF4-FFF2-40B4-BE49-F238E27FC236}">
                <a16:creationId xmlns:a16="http://schemas.microsoft.com/office/drawing/2014/main" id="{CDB999D0-87E2-412C-9EFD-EB3362572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r="-313" b="157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752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A13EF5A-B100-449C-BD11-F3A647DB4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2520000"/>
            <a:ext cx="4500000" cy="823912"/>
          </a:xfrm>
        </p:spPr>
        <p:txBody>
          <a:bodyPr lIns="0" rIns="360000" anchor="ctr" anchorCtr="0">
            <a:no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765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9E230-35C6-4CC6-9379-89A220D7A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160000"/>
            <a:ext cx="3960000" cy="3420000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34A2C6E-CBCF-4C85-B7A3-7FC6A96D00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0000" y="1134000"/>
            <a:ext cx="4140000" cy="90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516325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5AEFE5D-4E4B-4AE2-B46A-57F86EE49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797" y="1825625"/>
            <a:ext cx="5125319" cy="4010819"/>
          </a:xfrm>
        </p:spPr>
        <p:txBody>
          <a:bodyPr/>
          <a:lstStyle>
            <a:lvl1pPr>
              <a:defRPr>
                <a:solidFill>
                  <a:srgbClr val="002745"/>
                </a:solidFill>
              </a:defRPr>
            </a:lvl1pPr>
            <a:lvl2pPr>
              <a:defRPr>
                <a:solidFill>
                  <a:srgbClr val="002745"/>
                </a:solidFill>
              </a:defRPr>
            </a:lvl2pPr>
            <a:lvl3pPr>
              <a:defRPr>
                <a:solidFill>
                  <a:srgbClr val="002745"/>
                </a:solidFill>
              </a:defRPr>
            </a:lvl3pPr>
            <a:lvl4pPr>
              <a:defRPr>
                <a:solidFill>
                  <a:srgbClr val="002745"/>
                </a:solidFill>
              </a:defRPr>
            </a:lvl4pPr>
            <a:lvl5pPr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393D45-6652-441F-972A-9A361D471E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7428" y="896620"/>
            <a:ext cx="552005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027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3473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ark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12192000" cy="6858000"/>
          </a:xfrm>
          <a:prstGeom prst="rect">
            <a:avLst/>
          </a:prstGeom>
          <a:solidFill>
            <a:srgbClr val="003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21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508D83-FEB8-4F12-80D5-7F8A19995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456" y="1988840"/>
            <a:ext cx="9793088" cy="147002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ctr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EDIT TITLE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9456" y="3314849"/>
            <a:ext cx="9793088" cy="1470025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>
              <a:buNone/>
              <a:defRPr sz="9600" b="0">
                <a:solidFill>
                  <a:schemeClr val="bg1"/>
                </a:solidFill>
                <a:latin typeface="Myriad Pro" pitchFamily="34" charset="0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EDIT SUBTITLE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35221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ark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12192000" cy="6858000"/>
          </a:xfrm>
          <a:prstGeom prst="rect">
            <a:avLst/>
          </a:prstGeom>
          <a:solidFill>
            <a:srgbClr val="003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215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456" y="1988840"/>
            <a:ext cx="9793088" cy="147002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ctr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EDIT TITLE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9456" y="3314849"/>
            <a:ext cx="9793088" cy="1470025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>
              <a:buNone/>
              <a:defRPr sz="9600" b="0">
                <a:solidFill>
                  <a:schemeClr val="bg1"/>
                </a:solidFill>
                <a:latin typeface="Myriad Pro" pitchFamily="34" charset="0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EDIT SUBTITLE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81617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_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775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Yello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1219200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215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456" y="1988840"/>
            <a:ext cx="9793088" cy="147002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TITLE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9456" y="3314849"/>
            <a:ext cx="9793088" cy="1470025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>
              <a:buNone/>
              <a:defRPr sz="9600" b="0">
                <a:solidFill>
                  <a:schemeClr val="accent1"/>
                </a:solidFill>
                <a:latin typeface="Myriad Pro" pitchFamily="34" charset="0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EDIT SUBTITLE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57302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97084AD-591C-4ED6-B030-B384185F5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5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B089687-9B44-409F-BA23-4C895EFF31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196752"/>
            <a:ext cx="8305800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10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lighter&#10;&#10;Description automatically generated">
            <a:extLst>
              <a:ext uri="{FF2B5EF4-FFF2-40B4-BE49-F238E27FC236}">
                <a16:creationId xmlns:a16="http://schemas.microsoft.com/office/drawing/2014/main" id="{EFE98A95-6486-44A7-B48F-10CE19907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0" b="9269"/>
          <a:stretch/>
        </p:blipFill>
        <p:spPr>
          <a:xfrm>
            <a:off x="0" y="0"/>
            <a:ext cx="12192000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89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lighter&#10;&#10;Description automatically generated">
            <a:extLst>
              <a:ext uri="{FF2B5EF4-FFF2-40B4-BE49-F238E27FC236}">
                <a16:creationId xmlns:a16="http://schemas.microsoft.com/office/drawing/2014/main" id="{EFE98A95-6486-44A7-B48F-10CE19907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0" b="9269"/>
          <a:stretch/>
        </p:blipFill>
        <p:spPr>
          <a:xfrm>
            <a:off x="0" y="0"/>
            <a:ext cx="12192000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85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4E0286-2A78-48F7-A09C-0AC90250B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08AAAF0-31F5-4CA4-A3B0-8478D1D979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38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4E0286-2A78-48F7-A09C-0AC90250B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BF639A3C-C1E4-4899-B51F-76F308DB5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92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554011-1EF6-4B6D-B391-1A31C0AAE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9356F-CAC3-4C88-9905-651CDA209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38665-6CD8-4278-85B5-198F8910F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206C5-3377-4899-95FE-5A189A5DBA97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B8C63-EC59-4E32-98AA-4E82D20F9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0CF74-6C8A-4E40-9C4C-2A2E599A1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1A2A-BD42-4D2D-8DE0-F78A6986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70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718" r:id="rId4"/>
    <p:sldLayoutId id="2147483719" r:id="rId5"/>
    <p:sldLayoutId id="2147483724" r:id="rId6"/>
    <p:sldLayoutId id="2147483725" r:id="rId7"/>
    <p:sldLayoutId id="2147483720" r:id="rId8"/>
    <p:sldLayoutId id="2147483721" r:id="rId9"/>
    <p:sldLayoutId id="2147483722" r:id="rId10"/>
    <p:sldLayoutId id="2147483663" r:id="rId11"/>
    <p:sldLayoutId id="2147483723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3" r:id="rId32"/>
    <p:sldLayoutId id="2147483700" r:id="rId33"/>
    <p:sldLayoutId id="2147483702" r:id="rId34"/>
    <p:sldLayoutId id="2147483707" r:id="rId35"/>
    <p:sldLayoutId id="2147483709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43794C-E26D-449A-B10F-5E30D36E19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SDT </a:t>
            </a:r>
            <a:r>
              <a:rPr lang="fr-BE" dirty="0" err="1"/>
              <a:t>Ultrasound</a:t>
            </a:r>
            <a:r>
              <a:rPr lang="fr-BE" dirty="0"/>
              <a:t> Solutions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C7D6522-46FC-40D9-B489-22AF015A44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b="1" dirty="0"/>
              <a:t>VIGILANT</a:t>
            </a:r>
            <a:endParaRPr lang="fr-BE" dirty="0">
              <a:solidFill>
                <a:schemeClr val="bg1"/>
              </a:solidFill>
            </a:endParaRPr>
          </a:p>
          <a:p>
            <a:r>
              <a:rPr lang="fr-BE" b="1" dirty="0" err="1"/>
              <a:t>CONMON</a:t>
            </a:r>
            <a:r>
              <a:rPr lang="fr-BE" b="1" dirty="0" err="1">
                <a:solidFill>
                  <a:schemeClr val="bg1"/>
                </a:solidFill>
              </a:rPr>
              <a:t>Sense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C79F50B-9928-4B8E-912F-B5C31BE17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455" y="6008328"/>
            <a:ext cx="1375623" cy="55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F313185-91C8-4D59-9E08-92D95BE62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4" y="380316"/>
            <a:ext cx="2699083" cy="106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38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9687D-B3FE-4570-B0A7-0BD0EBD3F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6" t="11382" r="48661" b="46695"/>
          <a:stretch/>
        </p:blipFill>
        <p:spPr>
          <a:xfrm>
            <a:off x="8657402" y="2645176"/>
            <a:ext cx="2928793" cy="13004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F21AAB1-806E-471F-B92F-1AED88594C84}"/>
              </a:ext>
            </a:extLst>
          </p:cNvPr>
          <p:cNvSpPr txBox="1">
            <a:spLocks/>
          </p:cNvSpPr>
          <p:nvPr/>
        </p:nvSpPr>
        <p:spPr>
          <a:xfrm>
            <a:off x="855676" y="2290706"/>
            <a:ext cx="3525823" cy="28517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Trending</a:t>
            </a:r>
            <a:endParaRPr lang="fr-BE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Spectrum/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waveform</a:t>
            </a:r>
            <a:endParaRPr lang="fr-BE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Demodulation</a:t>
            </a:r>
            <a:endParaRPr lang="fr-BE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Spectrum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waterfall</a:t>
            </a: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widget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Long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waveform</a:t>
            </a: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analysis</a:t>
            </a:r>
            <a:endParaRPr lang="en-GB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6A0AD7-434F-4F1D-972F-3D5FB7058939}"/>
              </a:ext>
            </a:extLst>
          </p:cNvPr>
          <p:cNvSpPr txBox="1"/>
          <p:nvPr/>
        </p:nvSpPr>
        <p:spPr>
          <a:xfrm>
            <a:off x="4690334" y="349042"/>
            <a:ext cx="7501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SELF-CONTAINED</a:t>
            </a:r>
            <a:endParaRPr lang="en-GB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CCFFD-7F04-4941-9C36-D1C4EB592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74" t="11602" r="123" b="46475"/>
          <a:stretch/>
        </p:blipFill>
        <p:spPr>
          <a:xfrm>
            <a:off x="8657402" y="990278"/>
            <a:ext cx="2928793" cy="13004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9F968-926C-46DC-B513-19B8B20229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54" t="55682" r="43" b="2395"/>
          <a:stretch/>
        </p:blipFill>
        <p:spPr>
          <a:xfrm>
            <a:off x="5241023" y="990278"/>
            <a:ext cx="2928793" cy="13004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2B76FC-0CEC-4CA4-BDC6-54CF0AD9C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" t="55722" r="49134" b="2355"/>
          <a:stretch/>
        </p:blipFill>
        <p:spPr>
          <a:xfrm>
            <a:off x="5266195" y="2645176"/>
            <a:ext cx="2903621" cy="130042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C8AB34-F8D7-472B-AB41-1FAFBF9BE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6" t="8537" r="49032" b="69099"/>
          <a:stretch/>
        </p:blipFill>
        <p:spPr>
          <a:xfrm>
            <a:off x="5129658" y="7470807"/>
            <a:ext cx="1932684" cy="461665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D21F17-F44F-4949-BA9D-D7759EC00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01" t="8677" r="87" b="68959"/>
          <a:stretch/>
        </p:blipFill>
        <p:spPr>
          <a:xfrm>
            <a:off x="8657401" y="4203244"/>
            <a:ext cx="2928793" cy="6996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46CE61-ED22-482B-8036-8F3492275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74" t="31150" r="14" b="46486"/>
          <a:stretch/>
        </p:blipFill>
        <p:spPr>
          <a:xfrm>
            <a:off x="5241023" y="4203244"/>
            <a:ext cx="2928794" cy="6996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069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50CDB35-B076-497C-AD0D-50DCA3F60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56" y="1377050"/>
            <a:ext cx="6400800" cy="360045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48C12-44FA-48BD-BF3C-4EE346410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670" y="2727219"/>
            <a:ext cx="4133587" cy="823912"/>
          </a:xfrm>
        </p:spPr>
        <p:txBody>
          <a:bodyPr/>
          <a:lstStyle/>
          <a:p>
            <a:pPr algn="l"/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</a:t>
            </a:r>
            <a:r>
              <a:rPr lang="en-GB" sz="2000" dirty="0">
                <a:solidFill>
                  <a:srgbClr val="FFC000"/>
                </a:solidFill>
              </a:rPr>
              <a:t>Vigilant</a:t>
            </a:r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is a small size &amp; low consumption hardware device.</a:t>
            </a:r>
            <a:endParaRPr lang="en-GB" sz="2000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153E89A-8A0D-4D9D-AEEE-652E2D7DE66A}"/>
              </a:ext>
            </a:extLst>
          </p:cNvPr>
          <p:cNvCxnSpPr>
            <a:cxnSpLocks/>
          </p:cNvCxnSpPr>
          <p:nvPr/>
        </p:nvCxnSpPr>
        <p:spPr>
          <a:xfrm flipV="1">
            <a:off x="10171134" y="3319398"/>
            <a:ext cx="951978" cy="1607519"/>
          </a:xfrm>
          <a:prstGeom prst="straightConnector1">
            <a:avLst/>
          </a:prstGeom>
          <a:ln w="190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CAB0468-A69A-4923-AFEE-63D4C02DD9AF}"/>
              </a:ext>
            </a:extLst>
          </p:cNvPr>
          <p:cNvCxnSpPr>
            <a:cxnSpLocks/>
          </p:cNvCxnSpPr>
          <p:nvPr/>
        </p:nvCxnSpPr>
        <p:spPr>
          <a:xfrm flipV="1">
            <a:off x="11123112" y="2617940"/>
            <a:ext cx="87683" cy="701457"/>
          </a:xfrm>
          <a:prstGeom prst="straightConnector1">
            <a:avLst/>
          </a:prstGeom>
          <a:ln w="190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C013C33-D088-4ACF-906B-383F3D01F776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3429000"/>
            <a:ext cx="3874718" cy="1450295"/>
          </a:xfrm>
          <a:prstGeom prst="straightConnector1">
            <a:avLst/>
          </a:prstGeom>
          <a:ln w="190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2C9684E-B4D9-45F3-98DE-4BC0AA62FB18}"/>
              </a:ext>
            </a:extLst>
          </p:cNvPr>
          <p:cNvSpPr txBox="1"/>
          <p:nvPr/>
        </p:nvSpPr>
        <p:spPr>
          <a:xfrm>
            <a:off x="10817988" y="4123157"/>
            <a:ext cx="61108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363636"/>
                </a:solidFill>
                <a:effectLst/>
                <a:latin typeface="Arial" panose="020B0604020202020204" pitchFamily="34" charset="0"/>
              </a:rPr>
              <a:t>95 mm</a:t>
            </a:r>
            <a:endParaRPr lang="en-GB" sz="1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B65C80-FDC2-405F-AB7D-024F64E586F7}"/>
              </a:ext>
            </a:extLst>
          </p:cNvPr>
          <p:cNvSpPr txBox="1"/>
          <p:nvPr/>
        </p:nvSpPr>
        <p:spPr>
          <a:xfrm>
            <a:off x="11260497" y="2831398"/>
            <a:ext cx="9022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63636"/>
                </a:solidFill>
                <a:latin typeface="Arial" panose="020B0604020202020204" pitchFamily="34" charset="0"/>
              </a:rPr>
              <a:t>27</a:t>
            </a:r>
            <a:r>
              <a:rPr lang="en-GB" sz="1400" b="0" i="0" dirty="0">
                <a:solidFill>
                  <a:srgbClr val="363636"/>
                </a:solidFill>
                <a:effectLst/>
                <a:latin typeface="Arial" panose="020B0604020202020204" pitchFamily="34" charset="0"/>
              </a:rPr>
              <a:t> mm</a:t>
            </a:r>
            <a:endParaRPr lang="en-GB" sz="1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F30307-962B-49D3-BDB0-5512D11A318C}"/>
              </a:ext>
            </a:extLst>
          </p:cNvPr>
          <p:cNvSpPr txBox="1"/>
          <p:nvPr/>
        </p:nvSpPr>
        <p:spPr>
          <a:xfrm>
            <a:off x="7154777" y="4223815"/>
            <a:ext cx="12241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363636"/>
                </a:solidFill>
                <a:effectLst/>
                <a:latin typeface="Arial" panose="020B0604020202020204" pitchFamily="34" charset="0"/>
              </a:rPr>
              <a:t>119 mm </a:t>
            </a:r>
            <a:endParaRPr lang="en-GB" sz="1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6D45DC-C93F-467B-BD34-6FE1CD540533}"/>
              </a:ext>
            </a:extLst>
          </p:cNvPr>
          <p:cNvSpPr txBox="1"/>
          <p:nvPr/>
        </p:nvSpPr>
        <p:spPr>
          <a:xfrm>
            <a:off x="5100892" y="4988596"/>
            <a:ext cx="77829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153E"/>
                </a:solidFill>
              </a:rPr>
              <a:t>420g</a:t>
            </a:r>
            <a:endParaRPr lang="en-GB" sz="5400" dirty="0">
              <a:solidFill>
                <a:srgbClr val="00153E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EDBD54-AC47-4CF6-A51A-CBAA29451B39}"/>
              </a:ext>
            </a:extLst>
          </p:cNvPr>
          <p:cNvSpPr txBox="1"/>
          <p:nvPr/>
        </p:nvSpPr>
        <p:spPr>
          <a:xfrm>
            <a:off x="7540667" y="5781259"/>
            <a:ext cx="6011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153E"/>
                </a:solidFill>
              </a:rPr>
              <a:t>Power consumption &lt; 12 W</a:t>
            </a:r>
            <a:endParaRPr lang="en-GB" dirty="0">
              <a:solidFill>
                <a:srgbClr val="00153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E57B3-72E3-4CE9-A390-C5D28AFD1449}"/>
              </a:ext>
            </a:extLst>
          </p:cNvPr>
          <p:cNvSpPr txBox="1"/>
          <p:nvPr/>
        </p:nvSpPr>
        <p:spPr>
          <a:xfrm>
            <a:off x="4735358" y="349042"/>
            <a:ext cx="7456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Size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228732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AD29E67-1D39-474C-8002-A70BA35691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6" b="5115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3E8ABF-32C5-4373-9F4D-0A858E35A0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626" t="515" r="19298" b="515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9" name="Picture 8" descr="A picture containing lighter&#10;&#10;Description automatically generated">
            <a:extLst>
              <a:ext uri="{FF2B5EF4-FFF2-40B4-BE49-F238E27FC236}">
                <a16:creationId xmlns:a16="http://schemas.microsoft.com/office/drawing/2014/main" id="{D2604F46-2792-416F-ACFF-AAC29404AF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777" r="24364" b="1777"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70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9353D68-3703-49FD-83F6-F37D3D61A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98" y="1199829"/>
            <a:ext cx="3759503" cy="419419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1DA032C-A212-4A28-A6EF-4E60E8612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000" dirty="0">
                <a:solidFill>
                  <a:srgbClr val="FFC000"/>
                </a:solidFill>
              </a:rPr>
              <a:t>How </a:t>
            </a:r>
            <a:r>
              <a:rPr lang="fr-BE" sz="4000" dirty="0" err="1">
                <a:solidFill>
                  <a:srgbClr val="FFC000"/>
                </a:solidFill>
              </a:rPr>
              <a:t>it</a:t>
            </a:r>
            <a:r>
              <a:rPr lang="fr-BE" sz="4000" dirty="0">
                <a:solidFill>
                  <a:srgbClr val="FFC000"/>
                </a:solidFill>
              </a:rPr>
              <a:t> </a:t>
            </a:r>
            <a:r>
              <a:rPr lang="fr-BE" sz="4000" dirty="0" err="1">
                <a:solidFill>
                  <a:srgbClr val="FFC000"/>
                </a:solidFill>
              </a:rPr>
              <a:t>works</a:t>
            </a:r>
            <a:endParaRPr lang="en-GB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36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9353D68-3703-49FD-83F6-F37D3D61A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98" y="1199829"/>
            <a:ext cx="3759503" cy="419419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1DA032C-A212-4A28-A6EF-4E60E8612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000" dirty="0">
                <a:solidFill>
                  <a:srgbClr val="FFC000"/>
                </a:solidFill>
              </a:rPr>
              <a:t>How </a:t>
            </a:r>
            <a:r>
              <a:rPr lang="fr-BE" sz="4000" dirty="0" err="1">
                <a:solidFill>
                  <a:srgbClr val="FFC000"/>
                </a:solidFill>
              </a:rPr>
              <a:t>it</a:t>
            </a:r>
            <a:r>
              <a:rPr lang="fr-BE" sz="4000" dirty="0">
                <a:solidFill>
                  <a:srgbClr val="FFC000"/>
                </a:solidFill>
              </a:rPr>
              <a:t> </a:t>
            </a:r>
            <a:r>
              <a:rPr lang="fr-BE" sz="4000" dirty="0" err="1">
                <a:solidFill>
                  <a:srgbClr val="FFC000"/>
                </a:solidFill>
              </a:rPr>
              <a:t>works</a:t>
            </a:r>
            <a:endParaRPr lang="en-GB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12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EA2E087-ADAF-4148-BDDB-D3E56C0ABC09}"/>
              </a:ext>
            </a:extLst>
          </p:cNvPr>
          <p:cNvCxnSpPr>
            <a:cxnSpLocks/>
          </p:cNvCxnSpPr>
          <p:nvPr/>
        </p:nvCxnSpPr>
        <p:spPr>
          <a:xfrm>
            <a:off x="6250694" y="1920883"/>
            <a:ext cx="0" cy="77963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1ECC6E7-D7F3-436C-8055-AAD301D52ADA}"/>
              </a:ext>
            </a:extLst>
          </p:cNvPr>
          <p:cNvCxnSpPr>
            <a:cxnSpLocks/>
          </p:cNvCxnSpPr>
          <p:nvPr/>
        </p:nvCxnSpPr>
        <p:spPr>
          <a:xfrm>
            <a:off x="7125934" y="1920883"/>
            <a:ext cx="0" cy="77963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CD0AE65-D1A9-4F7B-B99F-274698FE5673}"/>
              </a:ext>
            </a:extLst>
          </p:cNvPr>
          <p:cNvCxnSpPr>
            <a:cxnSpLocks/>
          </p:cNvCxnSpPr>
          <p:nvPr/>
        </p:nvCxnSpPr>
        <p:spPr>
          <a:xfrm>
            <a:off x="8080140" y="1920883"/>
            <a:ext cx="0" cy="77963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18BD70-D7D2-4D3D-A9A6-F581BD11081B}"/>
              </a:ext>
            </a:extLst>
          </p:cNvPr>
          <p:cNvCxnSpPr>
            <a:cxnSpLocks/>
          </p:cNvCxnSpPr>
          <p:nvPr/>
        </p:nvCxnSpPr>
        <p:spPr>
          <a:xfrm>
            <a:off x="9071877" y="1947581"/>
            <a:ext cx="0" cy="77963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0D322F9-076C-4CB8-B753-8CDCFD4DC497}"/>
              </a:ext>
            </a:extLst>
          </p:cNvPr>
          <p:cNvCxnSpPr>
            <a:cxnSpLocks/>
          </p:cNvCxnSpPr>
          <p:nvPr/>
        </p:nvCxnSpPr>
        <p:spPr>
          <a:xfrm>
            <a:off x="10152325" y="1947581"/>
            <a:ext cx="0" cy="77963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EB937F-37EC-43AB-AF8B-FD566B1E54A7}"/>
              </a:ext>
            </a:extLst>
          </p:cNvPr>
          <p:cNvCxnSpPr>
            <a:cxnSpLocks/>
          </p:cNvCxnSpPr>
          <p:nvPr/>
        </p:nvCxnSpPr>
        <p:spPr>
          <a:xfrm>
            <a:off x="11294187" y="1947581"/>
            <a:ext cx="0" cy="77963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82FD72-E0F5-421B-ADA3-32E9B1216BE1}"/>
              </a:ext>
            </a:extLst>
          </p:cNvPr>
          <p:cNvCxnSpPr>
            <a:cxnSpLocks/>
          </p:cNvCxnSpPr>
          <p:nvPr/>
        </p:nvCxnSpPr>
        <p:spPr>
          <a:xfrm>
            <a:off x="5310709" y="1920883"/>
            <a:ext cx="0" cy="77963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B3455EA-8C8D-4E24-B4F8-59CB990EC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821" y="3898067"/>
            <a:ext cx="2425697" cy="1364454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48C12-44FA-48BD-BF3C-4EE346410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362" y="2727219"/>
            <a:ext cx="4500000" cy="823912"/>
          </a:xfrm>
        </p:spPr>
        <p:txBody>
          <a:bodyPr/>
          <a:lstStyle/>
          <a:p>
            <a:pPr algn="l"/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</a:t>
            </a:r>
            <a:r>
              <a:rPr lang="en-GB" sz="2000" dirty="0">
                <a:solidFill>
                  <a:srgbClr val="FFC000"/>
                </a:solidFill>
              </a:rPr>
              <a:t>Vigilant</a:t>
            </a:r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accepts both static &amp; dynamic signals from most kinds of sensors typically used for condition-based monitoring: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C000"/>
                </a:solidFill>
              </a:rPr>
              <a:t>Ultrasound,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C000"/>
                </a:solidFill>
              </a:rPr>
              <a:t>vibration, 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C000"/>
                </a:solidFill>
              </a:rPr>
              <a:t>temperature,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C000"/>
                </a:solidFill>
              </a:rPr>
              <a:t>thermal images,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C000"/>
                </a:solidFill>
              </a:rPr>
              <a:t>video, </a:t>
            </a:r>
          </a:p>
          <a:p>
            <a:pPr algn="l"/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etc.</a:t>
            </a:r>
            <a:endParaRPr lang="en-GB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FD9A81-47DC-4423-9175-DB5DB32FB338}"/>
              </a:ext>
            </a:extLst>
          </p:cNvPr>
          <p:cNvCxnSpPr>
            <a:cxnSpLocks/>
          </p:cNvCxnSpPr>
          <p:nvPr/>
        </p:nvCxnSpPr>
        <p:spPr>
          <a:xfrm>
            <a:off x="8608391" y="3429000"/>
            <a:ext cx="0" cy="77963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F6C3E3A-A94C-4B09-90D2-3F83EE8D2ED8}"/>
              </a:ext>
            </a:extLst>
          </p:cNvPr>
          <p:cNvSpPr/>
          <p:nvPr/>
        </p:nvSpPr>
        <p:spPr>
          <a:xfrm>
            <a:off x="5267325" y="1875440"/>
            <a:ext cx="99264" cy="99264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AC427C-67B2-4538-8CB2-0EED4A8BD95F}"/>
              </a:ext>
            </a:extLst>
          </p:cNvPr>
          <p:cNvSpPr txBox="1"/>
          <p:nvPr/>
        </p:nvSpPr>
        <p:spPr>
          <a:xfrm>
            <a:off x="5267325" y="3060979"/>
            <a:ext cx="6686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Static &amp; dynamic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4D7D1E-50CB-4AF3-97E4-6802FAB7242E}"/>
              </a:ext>
            </a:extLst>
          </p:cNvPr>
          <p:cNvSpPr txBox="1"/>
          <p:nvPr/>
        </p:nvSpPr>
        <p:spPr>
          <a:xfrm>
            <a:off x="4949787" y="1547197"/>
            <a:ext cx="765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b="1" dirty="0">
                <a:solidFill>
                  <a:srgbClr val="002060"/>
                </a:solidFill>
              </a:rPr>
              <a:t>U</a:t>
            </a:r>
            <a:r>
              <a:rPr lang="en-GB" sz="1200" b="1" dirty="0">
                <a:solidFill>
                  <a:srgbClr val="002060"/>
                </a:solidFill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A89E4F-C8E7-40BD-8897-795101064373}"/>
              </a:ext>
            </a:extLst>
          </p:cNvPr>
          <p:cNvSpPr txBox="1"/>
          <p:nvPr/>
        </p:nvSpPr>
        <p:spPr>
          <a:xfrm>
            <a:off x="5864438" y="1547197"/>
            <a:ext cx="765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b="1" dirty="0" err="1">
                <a:solidFill>
                  <a:srgbClr val="002060"/>
                </a:solidFill>
              </a:rPr>
              <a:t>Vib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8DD46-E4F6-4C7F-9720-E207C866B8C9}"/>
              </a:ext>
            </a:extLst>
          </p:cNvPr>
          <p:cNvSpPr txBox="1"/>
          <p:nvPr/>
        </p:nvSpPr>
        <p:spPr>
          <a:xfrm>
            <a:off x="6779089" y="1547197"/>
            <a:ext cx="765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b="1" dirty="0">
                <a:solidFill>
                  <a:srgbClr val="002060"/>
                </a:solidFill>
              </a:rPr>
              <a:t>T°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A25D4A-3C01-459F-BE87-DF558F01A716}"/>
              </a:ext>
            </a:extLst>
          </p:cNvPr>
          <p:cNvSpPr txBox="1"/>
          <p:nvPr/>
        </p:nvSpPr>
        <p:spPr>
          <a:xfrm>
            <a:off x="7693740" y="1547197"/>
            <a:ext cx="765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b="1" dirty="0">
                <a:solidFill>
                  <a:srgbClr val="002060"/>
                </a:solidFill>
              </a:rPr>
              <a:t>RPM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009B9-7296-4E1F-BC1D-26C4776C5575}"/>
              </a:ext>
            </a:extLst>
          </p:cNvPr>
          <p:cNvSpPr txBox="1"/>
          <p:nvPr/>
        </p:nvSpPr>
        <p:spPr>
          <a:xfrm>
            <a:off x="10760387" y="1495666"/>
            <a:ext cx="10664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b="1" dirty="0" err="1">
                <a:solidFill>
                  <a:srgbClr val="002060"/>
                </a:solidFill>
              </a:rPr>
              <a:t>Oil</a:t>
            </a:r>
            <a:r>
              <a:rPr lang="fr-BE" sz="1200" b="1" dirty="0">
                <a:solidFill>
                  <a:srgbClr val="002060"/>
                </a:solidFill>
              </a:rPr>
              <a:t> </a:t>
            </a:r>
            <a:r>
              <a:rPr lang="fr-BE" sz="1200" b="1" dirty="0" err="1">
                <a:solidFill>
                  <a:srgbClr val="002060"/>
                </a:solidFill>
              </a:rPr>
              <a:t>analysis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29DA87-91A3-419C-A1DB-CA416CBAFF9D}"/>
              </a:ext>
            </a:extLst>
          </p:cNvPr>
          <p:cNvSpPr txBox="1"/>
          <p:nvPr/>
        </p:nvSpPr>
        <p:spPr>
          <a:xfrm>
            <a:off x="9684390" y="1345354"/>
            <a:ext cx="926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b="1" dirty="0" err="1">
                <a:solidFill>
                  <a:srgbClr val="002060"/>
                </a:solidFill>
              </a:rPr>
              <a:t>Motor</a:t>
            </a:r>
            <a:r>
              <a:rPr lang="fr-BE" sz="1200" b="1" dirty="0">
                <a:solidFill>
                  <a:srgbClr val="002060"/>
                </a:solidFill>
              </a:rPr>
              <a:t> </a:t>
            </a:r>
            <a:r>
              <a:rPr lang="fr-BE" sz="1200" b="1" dirty="0" err="1">
                <a:solidFill>
                  <a:srgbClr val="002060"/>
                </a:solidFill>
              </a:rPr>
              <a:t>Current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066B6C-E5D4-43EF-BE14-C7E484030E4B}"/>
              </a:ext>
            </a:extLst>
          </p:cNvPr>
          <p:cNvSpPr txBox="1"/>
          <p:nvPr/>
        </p:nvSpPr>
        <p:spPr>
          <a:xfrm>
            <a:off x="8608391" y="1547197"/>
            <a:ext cx="9265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b="1" dirty="0">
                <a:solidFill>
                  <a:srgbClr val="002060"/>
                </a:solidFill>
              </a:rPr>
              <a:t>Process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102843C-BC29-4B12-B3D6-4317F270DF87}"/>
              </a:ext>
            </a:extLst>
          </p:cNvPr>
          <p:cNvSpPr/>
          <p:nvPr/>
        </p:nvSpPr>
        <p:spPr>
          <a:xfrm>
            <a:off x="8558759" y="3429000"/>
            <a:ext cx="99264" cy="99264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4B5E0B-C2D8-489E-9DAF-8DE2730C7692}"/>
              </a:ext>
            </a:extLst>
          </p:cNvPr>
          <p:cNvSpPr/>
          <p:nvPr/>
        </p:nvSpPr>
        <p:spPr>
          <a:xfrm>
            <a:off x="6197403" y="1875440"/>
            <a:ext cx="99264" cy="99264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0F638E6-E57F-4B5B-9B1B-3C168238EF2E}"/>
              </a:ext>
            </a:extLst>
          </p:cNvPr>
          <p:cNvSpPr/>
          <p:nvPr/>
        </p:nvSpPr>
        <p:spPr>
          <a:xfrm>
            <a:off x="7077849" y="1875440"/>
            <a:ext cx="99264" cy="99264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7FD4502-2891-4121-93DD-82733C6E3C71}"/>
              </a:ext>
            </a:extLst>
          </p:cNvPr>
          <p:cNvSpPr/>
          <p:nvPr/>
        </p:nvSpPr>
        <p:spPr>
          <a:xfrm>
            <a:off x="8026705" y="1875440"/>
            <a:ext cx="99264" cy="99264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2C934F4-0101-4DC2-B240-AEA69D5A9E3D}"/>
              </a:ext>
            </a:extLst>
          </p:cNvPr>
          <p:cNvSpPr/>
          <p:nvPr/>
        </p:nvSpPr>
        <p:spPr>
          <a:xfrm>
            <a:off x="9022030" y="1875440"/>
            <a:ext cx="99264" cy="99264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EE275B4-D09A-4235-B7EF-3E5AE2CD95DA}"/>
              </a:ext>
            </a:extLst>
          </p:cNvPr>
          <p:cNvSpPr/>
          <p:nvPr/>
        </p:nvSpPr>
        <p:spPr>
          <a:xfrm>
            <a:off x="10098029" y="1875440"/>
            <a:ext cx="99264" cy="99264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C0256C0-86C8-47F7-B246-6D94988139D9}"/>
              </a:ext>
            </a:extLst>
          </p:cNvPr>
          <p:cNvSpPr/>
          <p:nvPr/>
        </p:nvSpPr>
        <p:spPr>
          <a:xfrm>
            <a:off x="11243989" y="1874250"/>
            <a:ext cx="99264" cy="99264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605DF4F-9BB7-4A3D-ADA8-24D08C009411}"/>
              </a:ext>
            </a:extLst>
          </p:cNvPr>
          <p:cNvCxnSpPr>
            <a:cxnSpLocks/>
          </p:cNvCxnSpPr>
          <p:nvPr/>
        </p:nvCxnSpPr>
        <p:spPr>
          <a:xfrm>
            <a:off x="5310709" y="2700521"/>
            <a:ext cx="6005361" cy="2669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CCE5260-0008-437F-994E-F49BAFD64EFD}"/>
              </a:ext>
            </a:extLst>
          </p:cNvPr>
          <p:cNvCxnSpPr>
            <a:cxnSpLocks/>
          </p:cNvCxnSpPr>
          <p:nvPr/>
        </p:nvCxnSpPr>
        <p:spPr>
          <a:xfrm>
            <a:off x="8608391" y="2727219"/>
            <a:ext cx="0" cy="337693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9A5F067-26C7-4984-B35E-3E5825214104}"/>
              </a:ext>
            </a:extLst>
          </p:cNvPr>
          <p:cNvSpPr txBox="1"/>
          <p:nvPr/>
        </p:nvSpPr>
        <p:spPr>
          <a:xfrm>
            <a:off x="2272094" y="2675645"/>
            <a:ext cx="2319049" cy="167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C000"/>
                </a:solidFill>
              </a:rPr>
              <a:t>speed, 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C000"/>
                </a:solidFill>
              </a:rPr>
              <a:t>motor current, 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C000"/>
                </a:solidFill>
              </a:rPr>
              <a:t>oil condition parameters, 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C000"/>
                </a:solidFill>
              </a:rPr>
              <a:t>load, 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C000"/>
                </a:solidFill>
              </a:rPr>
              <a:t>process,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4289FB-D8BD-4A28-A343-11E639D30038}"/>
              </a:ext>
            </a:extLst>
          </p:cNvPr>
          <p:cNvSpPr txBox="1"/>
          <p:nvPr/>
        </p:nvSpPr>
        <p:spPr>
          <a:xfrm>
            <a:off x="4735358" y="349042"/>
            <a:ext cx="7456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Data inputs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577582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10D86E7-F516-443A-BEB9-54690DA697D4}"/>
              </a:ext>
            </a:extLst>
          </p:cNvPr>
          <p:cNvCxnSpPr>
            <a:cxnSpLocks/>
          </p:cNvCxnSpPr>
          <p:nvPr/>
        </p:nvCxnSpPr>
        <p:spPr>
          <a:xfrm>
            <a:off x="6186269" y="1383229"/>
            <a:ext cx="583674" cy="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outerShdw blurRad="114300" dist="88900" dir="2940000" sx="102000" sy="102000" algn="ctr" rotWithShape="0">
              <a:srgbClr val="000000">
                <a:alpha val="72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, indoor, electronics, display&#10;&#10;Description automatically generated">
            <a:extLst>
              <a:ext uri="{FF2B5EF4-FFF2-40B4-BE49-F238E27FC236}">
                <a16:creationId xmlns:a16="http://schemas.microsoft.com/office/drawing/2014/main" id="{613ACD0B-D4C8-46AD-BF35-E04FE707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73" y="2002085"/>
            <a:ext cx="3231179" cy="31469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EFE386-8DC8-4839-B2AB-FA8CAEAC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802" y="5738512"/>
            <a:ext cx="2300333" cy="92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3455EA-8C8D-4E24-B4F8-59CB990EC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16" y="3710750"/>
            <a:ext cx="2130456" cy="119838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48C12-44FA-48BD-BF3C-4EE346410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362" y="2727219"/>
            <a:ext cx="4500000" cy="823912"/>
          </a:xfrm>
        </p:spPr>
        <p:txBody>
          <a:bodyPr/>
          <a:lstStyle/>
          <a:p>
            <a:pPr algn="l"/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</a:t>
            </a:r>
            <a:r>
              <a:rPr lang="en-GB" sz="2000" dirty="0">
                <a:solidFill>
                  <a:srgbClr val="FFC000"/>
                </a:solidFill>
              </a:rPr>
              <a:t>Vigilant</a:t>
            </a:r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does not required a permanent connection to a computer or software, while still measuring and protecting the equipment, storing data or even communicating scalar measurements to other systems via Modbus-TCP protocol.</a:t>
            </a:r>
            <a:endParaRPr lang="en-GB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FD9A81-47DC-4423-9175-DB5DB32FB338}"/>
              </a:ext>
            </a:extLst>
          </p:cNvPr>
          <p:cNvCxnSpPr>
            <a:cxnSpLocks/>
          </p:cNvCxnSpPr>
          <p:nvPr/>
        </p:nvCxnSpPr>
        <p:spPr>
          <a:xfrm>
            <a:off x="6798593" y="3113491"/>
            <a:ext cx="1" cy="1011427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outerShdw blurRad="114300" dist="88900" dir="2940000" sx="102000" sy="102000" algn="ctr" rotWithShape="0">
              <a:srgbClr val="000000">
                <a:alpha val="72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F6C3E3A-A94C-4B09-90D2-3F83EE8D2ED8}"/>
              </a:ext>
            </a:extLst>
          </p:cNvPr>
          <p:cNvSpPr/>
          <p:nvPr/>
        </p:nvSpPr>
        <p:spPr>
          <a:xfrm>
            <a:off x="6699663" y="2964710"/>
            <a:ext cx="197859" cy="197859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AC427C-67B2-4538-8CB2-0EED4A8BD95F}"/>
              </a:ext>
            </a:extLst>
          </p:cNvPr>
          <p:cNvSpPr txBox="1"/>
          <p:nvPr/>
        </p:nvSpPr>
        <p:spPr>
          <a:xfrm>
            <a:off x="3455317" y="2136261"/>
            <a:ext cx="66865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</a:rPr>
              <a:t>STANDALONE </a:t>
            </a:r>
          </a:p>
          <a:p>
            <a:pPr algn="ctr"/>
            <a:r>
              <a:rPr lang="en-GB" sz="1600" b="1" dirty="0">
                <a:solidFill>
                  <a:srgbClr val="FFC000"/>
                </a:solidFill>
              </a:rPr>
              <a:t>onboard software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A01741-EF9D-475B-81C2-346DF882ECF4}"/>
              </a:ext>
            </a:extLst>
          </p:cNvPr>
          <p:cNvCxnSpPr>
            <a:cxnSpLocks/>
          </p:cNvCxnSpPr>
          <p:nvPr/>
        </p:nvCxnSpPr>
        <p:spPr>
          <a:xfrm>
            <a:off x="6798592" y="1370426"/>
            <a:ext cx="1" cy="471286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outerShdw blurRad="114300" dist="88900" dir="2940000" sx="102000" sy="102000" algn="ctr" rotWithShape="0">
              <a:srgbClr val="000000">
                <a:alpha val="72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583B89-08AF-4E00-920E-73A06D88FEB0}"/>
              </a:ext>
            </a:extLst>
          </p:cNvPr>
          <p:cNvCxnSpPr>
            <a:cxnSpLocks/>
          </p:cNvCxnSpPr>
          <p:nvPr/>
        </p:nvCxnSpPr>
        <p:spPr>
          <a:xfrm flipH="1">
            <a:off x="6798593" y="1370426"/>
            <a:ext cx="3552375" cy="9695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outerShdw blurRad="114300" dist="88900" dir="2940000" sx="102000" sy="102000" algn="ctr" rotWithShape="0">
              <a:srgbClr val="000000">
                <a:alpha val="72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03AC40-950F-4197-8C6A-979AD8E2EDC0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10350968" y="1335998"/>
            <a:ext cx="3795" cy="666087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outerShdw blurRad="114300" dist="88900" dir="2940000" sx="102000" sy="102000" algn="ctr" rotWithShape="0">
              <a:srgbClr val="000000">
                <a:alpha val="72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64DD9CC-5F3D-4567-8C0B-207EA7E922A4}"/>
              </a:ext>
            </a:extLst>
          </p:cNvPr>
          <p:cNvSpPr/>
          <p:nvPr/>
        </p:nvSpPr>
        <p:spPr>
          <a:xfrm>
            <a:off x="10297403" y="1929957"/>
            <a:ext cx="197859" cy="197859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F3B1FA-19D2-4E4C-BFD8-608B95E9A3F4}"/>
              </a:ext>
            </a:extLst>
          </p:cNvPr>
          <p:cNvSpPr txBox="1"/>
          <p:nvPr/>
        </p:nvSpPr>
        <p:spPr>
          <a:xfrm>
            <a:off x="10548827" y="1306341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 err="1">
                <a:solidFill>
                  <a:srgbClr val="002060"/>
                </a:solidFill>
              </a:rPr>
              <a:t>Wifi</a:t>
            </a:r>
            <a:r>
              <a:rPr lang="en-GB" sz="1200" b="1" dirty="0">
                <a:solidFill>
                  <a:srgbClr val="002060"/>
                </a:solidFill>
              </a:rPr>
              <a:t> </a:t>
            </a:r>
          </a:p>
          <a:p>
            <a:r>
              <a:rPr lang="en-GB" sz="1200" b="1" dirty="0">
                <a:solidFill>
                  <a:srgbClr val="002060"/>
                </a:solidFill>
              </a:rPr>
              <a:t>Ethernet</a:t>
            </a:r>
          </a:p>
          <a:p>
            <a:r>
              <a:rPr lang="en-GB" sz="1200" b="1" dirty="0">
                <a:solidFill>
                  <a:srgbClr val="002060"/>
                </a:solidFill>
              </a:rPr>
              <a:t>Cellular</a:t>
            </a:r>
            <a:endParaRPr lang="en-GB" sz="12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995B5D2-5AC4-4227-9266-89220F317BAB}"/>
              </a:ext>
            </a:extLst>
          </p:cNvPr>
          <p:cNvSpPr/>
          <p:nvPr/>
        </p:nvSpPr>
        <p:spPr>
          <a:xfrm>
            <a:off x="6096283" y="1280545"/>
            <a:ext cx="197859" cy="197859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2292E6-F4E5-4274-A3CF-BB5E722B95BF}"/>
              </a:ext>
            </a:extLst>
          </p:cNvPr>
          <p:cNvSpPr txBox="1"/>
          <p:nvPr/>
        </p:nvSpPr>
        <p:spPr>
          <a:xfrm>
            <a:off x="5001377" y="1190557"/>
            <a:ext cx="10681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1" dirty="0">
                <a:solidFill>
                  <a:srgbClr val="002060"/>
                </a:solidFill>
              </a:rPr>
              <a:t>Modbus </a:t>
            </a:r>
            <a:r>
              <a:rPr lang="en-GB" sz="1200" b="1" dirty="0" err="1">
                <a:solidFill>
                  <a:srgbClr val="002060"/>
                </a:solidFill>
              </a:rPr>
              <a:t>tcp</a:t>
            </a:r>
            <a:endParaRPr lang="en-GB" sz="1200" b="1" dirty="0">
              <a:solidFill>
                <a:srgbClr val="002060"/>
              </a:solidFill>
            </a:endParaRPr>
          </a:p>
          <a:p>
            <a:pPr algn="r"/>
            <a:r>
              <a:rPr lang="en-GB" sz="1200" b="1" dirty="0">
                <a:solidFill>
                  <a:srgbClr val="002060"/>
                </a:solidFill>
              </a:rPr>
              <a:t>OPC</a:t>
            </a:r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5AFB1-D77C-4EA5-BDE0-B29612E198D7}"/>
              </a:ext>
            </a:extLst>
          </p:cNvPr>
          <p:cNvSpPr txBox="1"/>
          <p:nvPr/>
        </p:nvSpPr>
        <p:spPr>
          <a:xfrm>
            <a:off x="4735358" y="349042"/>
            <a:ext cx="7456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Communication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783659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6B87DF-E897-4269-BE71-4976076BB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456350" y="1741500"/>
            <a:ext cx="5220000" cy="3669444"/>
          </a:xfrm>
        </p:spPr>
        <p:txBody>
          <a:bodyPr/>
          <a:lstStyle/>
          <a:p>
            <a:pPr marL="0" indent="0" algn="ctr">
              <a:buNone/>
            </a:pPr>
            <a:r>
              <a:rPr lang="fr-BE" b="1" dirty="0">
                <a:solidFill>
                  <a:srgbClr val="FFC000"/>
                </a:solidFill>
              </a:rPr>
              <a:t>1. </a:t>
            </a:r>
            <a:r>
              <a:rPr lang="fr-BE" b="1" dirty="0"/>
              <a:t>Permanent</a:t>
            </a:r>
            <a:endParaRPr lang="en-GB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94495-E1E8-4659-8E5A-FBE8613C6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BE" dirty="0"/>
              <a:t>One hardware, </a:t>
            </a:r>
            <a:r>
              <a:rPr lang="fr-BE" dirty="0" err="1"/>
              <a:t>two</a:t>
            </a:r>
            <a:r>
              <a:rPr lang="fr-BE" dirty="0"/>
              <a:t> </a:t>
            </a:r>
            <a:r>
              <a:rPr lang="fr-BE" dirty="0" err="1"/>
              <a:t>declinations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12105D-ABCB-43E4-B647-978FA5890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0611" y="1741500"/>
            <a:ext cx="5220000" cy="3669444"/>
          </a:xfrm>
        </p:spPr>
        <p:txBody>
          <a:bodyPr/>
          <a:lstStyle/>
          <a:p>
            <a:pPr marL="0" indent="0" algn="ctr">
              <a:buNone/>
            </a:pPr>
            <a:r>
              <a:rPr lang="fr-BE" b="1" dirty="0">
                <a:solidFill>
                  <a:srgbClr val="FFC000"/>
                </a:solidFill>
              </a:rPr>
              <a:t>2. </a:t>
            </a:r>
            <a:r>
              <a:rPr lang="fr-BE" b="1" dirty="0" err="1"/>
              <a:t>Mobility</a:t>
            </a:r>
            <a:r>
              <a:rPr lang="fr-BE" b="1" dirty="0"/>
              <a:t> case</a:t>
            </a:r>
            <a:endParaRPr lang="en-GB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072395-5399-4E0D-B80E-A31C045FB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671" y="3155690"/>
            <a:ext cx="1723279" cy="969344"/>
          </a:xfrm>
          <a:prstGeom prst="rect">
            <a:avLst/>
          </a:prstGeom>
        </p:spPr>
      </p:pic>
      <p:pic>
        <p:nvPicPr>
          <p:cNvPr id="3" name="Picture 2" descr="A picture containing lighter&#10;&#10;Description automatically generated">
            <a:extLst>
              <a:ext uri="{FF2B5EF4-FFF2-40B4-BE49-F238E27FC236}">
                <a16:creationId xmlns:a16="http://schemas.microsoft.com/office/drawing/2014/main" id="{74AABB00-76FA-44F5-A308-B6BBCCC8D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94" y="2130769"/>
            <a:ext cx="3895895" cy="259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64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B4DDED-CCA9-4E12-BD85-AC625C851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1. Permanent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35E8C3C-73B1-4E83-8F0C-2BE4B0967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 err="1"/>
              <a:t>Features</a:t>
            </a:r>
            <a:endParaRPr lang="fr-BE" dirty="0"/>
          </a:p>
          <a:p>
            <a:r>
              <a:rPr lang="fr-BE" dirty="0"/>
              <a:t>Options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639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73968-B031-4DD4-BE44-8264131159AE}"/>
              </a:ext>
            </a:extLst>
          </p:cNvPr>
          <p:cNvSpPr txBox="1">
            <a:spLocks/>
          </p:cNvSpPr>
          <p:nvPr/>
        </p:nvSpPr>
        <p:spPr>
          <a:xfrm>
            <a:off x="6681664" y="1712487"/>
            <a:ext cx="4100636" cy="34330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8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dynamic</a:t>
            </a: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inputs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4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static</a:t>
            </a: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inputs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Spectrum/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waveform</a:t>
            </a:r>
            <a:endParaRPr lang="fr-BE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Demodulation</a:t>
            </a:r>
            <a:endParaRPr lang="fr-BE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Offline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firmware</a:t>
            </a: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upgrade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Modbus Master 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OPC UA Client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Spectrum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waterfall</a:t>
            </a: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widget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Long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waveform</a:t>
            </a: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analysis</a:t>
            </a:r>
            <a:endParaRPr lang="en-GB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AD29E67-1D39-474C-8002-A70BA35691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6" b="5115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231414-156D-4F8E-9039-76453F771015}"/>
              </a:ext>
            </a:extLst>
          </p:cNvPr>
          <p:cNvSpPr txBox="1"/>
          <p:nvPr/>
        </p:nvSpPr>
        <p:spPr>
          <a:xfrm>
            <a:off x="5705475" y="642656"/>
            <a:ext cx="3486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C000"/>
                </a:solidFill>
              </a:rPr>
              <a:t>Features</a:t>
            </a:r>
            <a:endParaRPr lang="en-GB" sz="32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20333-61C0-4234-8EC8-B069EB9B2FE6}"/>
              </a:ext>
            </a:extLst>
          </p:cNvPr>
          <p:cNvSpPr txBox="1">
            <a:spLocks/>
          </p:cNvSpPr>
          <p:nvPr/>
        </p:nvSpPr>
        <p:spPr>
          <a:xfrm>
            <a:off x="1980225" y="675712"/>
            <a:ext cx="5220000" cy="50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3200" b="1" dirty="0">
                <a:solidFill>
                  <a:schemeClr val="bg1"/>
                </a:solidFill>
              </a:rPr>
              <a:t>1. Permanent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44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442119-8AE2-4794-AD4B-05A985D44A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r-BE" sz="4800" b="1" dirty="0"/>
              <a:t>AGENDA</a:t>
            </a:r>
            <a:endParaRPr lang="en-GB" sz="4800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82370E-9368-4992-B530-D1867F6078F2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fr-BE" dirty="0"/>
              <a:t>Vigilant </a:t>
            </a:r>
            <a:r>
              <a:rPr lang="fr-BE" dirty="0" err="1"/>
              <a:t>Specifications</a:t>
            </a:r>
            <a:r>
              <a:rPr lang="fr-BE" dirty="0"/>
              <a:t>/options</a:t>
            </a:r>
          </a:p>
          <a:p>
            <a:pPr lvl="1"/>
            <a:r>
              <a:rPr lang="fr-BE" dirty="0"/>
              <a:t>Permanent</a:t>
            </a:r>
          </a:p>
          <a:p>
            <a:pPr lvl="1"/>
            <a:r>
              <a:rPr lang="fr-BE" dirty="0" err="1"/>
              <a:t>Mobility</a:t>
            </a:r>
            <a:endParaRPr lang="fr-BE" dirty="0"/>
          </a:p>
          <a:p>
            <a:r>
              <a:rPr lang="fr-BE" dirty="0" err="1"/>
              <a:t>Sensors</a:t>
            </a:r>
            <a:r>
              <a:rPr lang="fr-BE" dirty="0"/>
              <a:t>/</a:t>
            </a:r>
            <a:r>
              <a:rPr lang="fr-BE" dirty="0" err="1"/>
              <a:t>cables</a:t>
            </a:r>
            <a:endParaRPr lang="fr-BE" dirty="0"/>
          </a:p>
          <a:p>
            <a:r>
              <a:rPr lang="fr-BE" dirty="0"/>
              <a:t>Applications 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C308F4-0490-4A5E-9EF5-261F67199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2317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241A8FD-2799-40A4-9447-BE0FD951F4D7}"/>
              </a:ext>
            </a:extLst>
          </p:cNvPr>
          <p:cNvSpPr txBox="1">
            <a:spLocks/>
          </p:cNvSpPr>
          <p:nvPr/>
        </p:nvSpPr>
        <p:spPr>
          <a:xfrm>
            <a:off x="2322228" y="2351535"/>
            <a:ext cx="5371924" cy="34330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b="1" dirty="0">
                <a:solidFill>
                  <a:schemeClr val="bg1"/>
                </a:solidFill>
              </a:rPr>
              <a:t>Switch and double </a:t>
            </a:r>
            <a:r>
              <a:rPr lang="fr-BE" sz="1800" b="1" dirty="0" err="1">
                <a:solidFill>
                  <a:schemeClr val="bg1"/>
                </a:solidFill>
              </a:rPr>
              <a:t>ethernet</a:t>
            </a:r>
            <a:r>
              <a:rPr lang="fr-BE" sz="1800" b="1" dirty="0">
                <a:solidFill>
                  <a:schemeClr val="bg1"/>
                </a:solidFill>
              </a:rPr>
              <a:t> </a:t>
            </a:r>
            <a:r>
              <a:rPr lang="fr-BE" sz="1800" b="1" dirty="0" err="1">
                <a:solidFill>
                  <a:schemeClr val="bg1"/>
                </a:solidFill>
              </a:rPr>
              <a:t>connector</a:t>
            </a:r>
            <a:endParaRPr lang="fr-BE" sz="1800" b="1" dirty="0">
              <a:solidFill>
                <a:schemeClr val="bg1"/>
              </a:solidFill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chemeClr val="bg1"/>
                </a:solidFill>
              </a:rPr>
              <a:t>Modem </a:t>
            </a:r>
            <a:r>
              <a:rPr lang="en-GB" sz="1800" b="1" dirty="0" err="1">
                <a:solidFill>
                  <a:schemeClr val="bg1"/>
                </a:solidFill>
              </a:rPr>
              <a:t>Wifi</a:t>
            </a:r>
            <a:r>
              <a:rPr lang="en-GB" sz="1800" b="1" dirty="0">
                <a:solidFill>
                  <a:schemeClr val="bg1"/>
                </a:solidFill>
              </a:rPr>
              <a:t>/4G</a:t>
            </a:r>
            <a:endParaRPr lang="fr-BE" sz="1800" b="1" dirty="0">
              <a:solidFill>
                <a:schemeClr val="bg1"/>
              </a:solidFill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chemeClr val="bg1"/>
                </a:solidFill>
              </a:rPr>
              <a:t>IP65 Box - Size A ( 400x500x150 )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chemeClr val="bg1"/>
                </a:solidFill>
              </a:rPr>
              <a:t>IP65 Box - Size B (500x700x250)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50D83-B261-41FE-ADFE-46B17B14D076}"/>
              </a:ext>
            </a:extLst>
          </p:cNvPr>
          <p:cNvSpPr txBox="1"/>
          <p:nvPr/>
        </p:nvSpPr>
        <p:spPr>
          <a:xfrm>
            <a:off x="3753846" y="642656"/>
            <a:ext cx="7456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C000"/>
                </a:solidFill>
              </a:rPr>
              <a:t>Options</a:t>
            </a:r>
            <a:endParaRPr lang="en-GB" sz="3200" b="1" dirty="0"/>
          </a:p>
        </p:txBody>
      </p:sp>
      <p:pic>
        <p:nvPicPr>
          <p:cNvPr id="1026" name="Picture 2" descr="IP65 Enclosures | Hager UK">
            <a:extLst>
              <a:ext uri="{FF2B5EF4-FFF2-40B4-BE49-F238E27FC236}">
                <a16:creationId xmlns:a16="http://schemas.microsoft.com/office/drawing/2014/main" id="{7CEE031C-564E-463E-A24D-ABA9858DC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1941551"/>
            <a:ext cx="1886517" cy="188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n I connect two Ethernet cables to one without shorting each other? I  want two connections to an Ethernet switch for redundancy. - Quora">
            <a:extLst>
              <a:ext uri="{FF2B5EF4-FFF2-40B4-BE49-F238E27FC236}">
                <a16:creationId xmlns:a16="http://schemas.microsoft.com/office/drawing/2014/main" id="{BD3E885A-E797-40B5-97F1-7C9B564B1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952" y="3792905"/>
            <a:ext cx="1085661" cy="69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4E42AD7-AF9E-4CB5-B33D-DC7974016CBF}"/>
              </a:ext>
            </a:extLst>
          </p:cNvPr>
          <p:cNvSpPr txBox="1">
            <a:spLocks/>
          </p:cNvSpPr>
          <p:nvPr/>
        </p:nvSpPr>
        <p:spPr>
          <a:xfrm>
            <a:off x="3221371" y="675712"/>
            <a:ext cx="3978853" cy="50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3200" b="1" dirty="0">
                <a:solidFill>
                  <a:schemeClr val="bg1"/>
                </a:solidFill>
              </a:rPr>
              <a:t>1. Permanent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E9398D-C1F0-47AA-BEFC-AC37CA2AF7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24" y="1505034"/>
            <a:ext cx="5904576" cy="3321323"/>
          </a:xfrm>
          <a:prstGeom prst="rect">
            <a:avLst/>
          </a:prstGeom>
        </p:spPr>
      </p:pic>
      <p:pic>
        <p:nvPicPr>
          <p:cNvPr id="2" name="Picture 2" descr="Teltonika RUT240 4G router - Cedel webshop">
            <a:extLst>
              <a:ext uri="{FF2B5EF4-FFF2-40B4-BE49-F238E27FC236}">
                <a16:creationId xmlns:a16="http://schemas.microsoft.com/office/drawing/2014/main" id="{6D0C7D9F-2DEA-4FA2-9656-94C1DFF9E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430" y="2122935"/>
            <a:ext cx="1414183" cy="141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89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B4DDED-CCA9-4E12-BD85-AC625C851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2. </a:t>
            </a:r>
            <a:r>
              <a:rPr lang="fr-BE" dirty="0" err="1"/>
              <a:t>Mobility</a:t>
            </a:r>
            <a:r>
              <a:rPr lang="fr-BE" dirty="0"/>
              <a:t> case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35E8C3C-73B1-4E83-8F0C-2BE4B0967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 err="1"/>
              <a:t>Features</a:t>
            </a:r>
            <a:endParaRPr lang="fr-BE" dirty="0"/>
          </a:p>
          <a:p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147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8648DE-AAC5-497D-8A0C-CE045AACE96E}"/>
              </a:ext>
            </a:extLst>
          </p:cNvPr>
          <p:cNvSpPr/>
          <p:nvPr/>
        </p:nvSpPr>
        <p:spPr>
          <a:xfrm>
            <a:off x="-104775" y="0"/>
            <a:ext cx="62074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73968-B031-4DD4-BE44-8264131159AE}"/>
              </a:ext>
            </a:extLst>
          </p:cNvPr>
          <p:cNvSpPr txBox="1">
            <a:spLocks/>
          </p:cNvSpPr>
          <p:nvPr/>
        </p:nvSpPr>
        <p:spPr>
          <a:xfrm>
            <a:off x="6681664" y="1712487"/>
            <a:ext cx="4100636" cy="34330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8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dynamic</a:t>
            </a: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inputs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4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static</a:t>
            </a: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inputs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Spectrum/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waveform</a:t>
            </a:r>
            <a:endParaRPr lang="fr-BE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Demodulation</a:t>
            </a:r>
            <a:endParaRPr lang="fr-BE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Offline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firmware</a:t>
            </a: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upgrade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Modbus Master 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OPC UA Client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Spectrum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waterfall</a:t>
            </a: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widget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Long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waveform</a:t>
            </a: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analysis</a:t>
            </a:r>
            <a:endParaRPr lang="fr-BE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b="1" dirty="0">
                <a:solidFill>
                  <a:srgbClr val="FFC000"/>
                </a:solidFill>
              </a:rPr>
              <a:t>Modem wifi/4G</a:t>
            </a:r>
            <a:endParaRPr lang="en-GB" sz="1800" b="1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231414-156D-4F8E-9039-76453F771015}"/>
              </a:ext>
            </a:extLst>
          </p:cNvPr>
          <p:cNvSpPr txBox="1"/>
          <p:nvPr/>
        </p:nvSpPr>
        <p:spPr>
          <a:xfrm>
            <a:off x="5705475" y="642656"/>
            <a:ext cx="3486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C000"/>
                </a:solidFill>
              </a:rPr>
              <a:t>Features</a:t>
            </a:r>
            <a:endParaRPr lang="en-GB" sz="32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20333-61C0-4234-8EC8-B069EB9B2FE6}"/>
              </a:ext>
            </a:extLst>
          </p:cNvPr>
          <p:cNvSpPr txBox="1">
            <a:spLocks/>
          </p:cNvSpPr>
          <p:nvPr/>
        </p:nvSpPr>
        <p:spPr>
          <a:xfrm>
            <a:off x="1980225" y="675712"/>
            <a:ext cx="4701439" cy="50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3200" b="1" dirty="0">
                <a:solidFill>
                  <a:srgbClr val="00153E"/>
                </a:solidFill>
              </a:rPr>
              <a:t>2. </a:t>
            </a:r>
            <a:r>
              <a:rPr lang="fr-BE" sz="3200" b="1" dirty="0" err="1">
                <a:solidFill>
                  <a:srgbClr val="00153E"/>
                </a:solidFill>
              </a:rPr>
              <a:t>Mobility</a:t>
            </a:r>
            <a:r>
              <a:rPr lang="fr-BE" sz="3200" b="1" dirty="0">
                <a:solidFill>
                  <a:srgbClr val="00153E"/>
                </a:solidFill>
              </a:rPr>
              <a:t> case</a:t>
            </a:r>
            <a:endParaRPr lang="en-GB" sz="3200" b="1" dirty="0">
              <a:solidFill>
                <a:srgbClr val="0015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D09D1A-D701-4EB0-B83F-39F712E5B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1395411"/>
            <a:ext cx="6102649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8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B4DDED-CCA9-4E12-BD85-AC625C851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err="1"/>
              <a:t>Sensors</a:t>
            </a:r>
            <a:r>
              <a:rPr lang="fr-BE" dirty="0"/>
              <a:t> &amp; </a:t>
            </a:r>
            <a:r>
              <a:rPr lang="fr-BE" dirty="0" err="1"/>
              <a:t>cables</a:t>
            </a:r>
            <a:endParaRPr lang="en-GB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839BD59-3996-4837-9847-9D1CDA1A82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 err="1">
                <a:solidFill>
                  <a:schemeClr val="bg1"/>
                </a:solidFill>
              </a:rPr>
              <a:t>CONMON</a:t>
            </a:r>
            <a:r>
              <a:rPr lang="fr-BE" dirty="0" err="1"/>
              <a:t>Sense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47196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989A218-3090-4307-B252-833924194B12}"/>
              </a:ext>
            </a:extLst>
          </p:cNvPr>
          <p:cNvSpPr txBox="1"/>
          <p:nvPr/>
        </p:nvSpPr>
        <p:spPr>
          <a:xfrm>
            <a:off x="6648451" y="642656"/>
            <a:ext cx="3648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Specifications</a:t>
            </a:r>
            <a:endParaRPr lang="en-GB" sz="3200" b="1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58AA32C-9C0D-4918-9F7F-5A3E8E75AFB8}"/>
              </a:ext>
            </a:extLst>
          </p:cNvPr>
          <p:cNvSpPr txBox="1">
            <a:spLocks/>
          </p:cNvSpPr>
          <p:nvPr/>
        </p:nvSpPr>
        <p:spPr>
          <a:xfrm>
            <a:off x="3571875" y="675712"/>
            <a:ext cx="3009899" cy="50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3200" b="1" dirty="0" err="1">
                <a:solidFill>
                  <a:schemeClr val="bg1"/>
                </a:solidFill>
              </a:rPr>
              <a:t>CONMONSense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6EF64721-4C28-40D9-8E4F-E11FF70B1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93463" y="1274338"/>
            <a:ext cx="1661698" cy="4143375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7DE47D-2ADF-4EA2-AD4E-7E8CB7324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599" y="2952660"/>
            <a:ext cx="5029902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11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A69C00E-0A78-4D17-BF0D-D32D78F1D2FE}"/>
              </a:ext>
            </a:extLst>
          </p:cNvPr>
          <p:cNvSpPr txBox="1"/>
          <p:nvPr/>
        </p:nvSpPr>
        <p:spPr>
          <a:xfrm>
            <a:off x="6648451" y="642656"/>
            <a:ext cx="3648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Specifications</a:t>
            </a:r>
            <a:endParaRPr lang="en-GB" sz="3200" b="1" dirty="0"/>
          </a:p>
        </p:txBody>
      </p:sp>
      <p:pic>
        <p:nvPicPr>
          <p:cNvPr id="3" name="Picture 2" descr="A picture containing text, tool, power saw&#10;&#10;Description automatically generated">
            <a:extLst>
              <a:ext uri="{FF2B5EF4-FFF2-40B4-BE49-F238E27FC236}">
                <a16:creationId xmlns:a16="http://schemas.microsoft.com/office/drawing/2014/main" id="{45ACC436-F8B3-4F60-9B84-DC81A210B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36667"/>
          <a:stretch/>
        </p:blipFill>
        <p:spPr>
          <a:xfrm>
            <a:off x="5133975" y="0"/>
            <a:ext cx="7086600" cy="6867878"/>
          </a:xfrm>
          <a:prstGeom prst="rect">
            <a:avLst/>
          </a:prstGeom>
        </p:spPr>
      </p:pic>
      <p:pic>
        <p:nvPicPr>
          <p:cNvPr id="10" name="Picture 9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B5CE7F99-00A2-4E08-966A-2BDDD93B4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65" y="2933700"/>
            <a:ext cx="2927095" cy="255270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636177-6FAE-4617-8A2B-57C597A6DA3C}"/>
              </a:ext>
            </a:extLst>
          </p:cNvPr>
          <p:cNvSpPr txBox="1"/>
          <p:nvPr/>
        </p:nvSpPr>
        <p:spPr>
          <a:xfrm>
            <a:off x="264603" y="882075"/>
            <a:ext cx="51339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Airborne sensor IP65/IP40</a:t>
            </a:r>
            <a:endParaRPr lang="en-GB" sz="3200" b="1" dirty="0"/>
          </a:p>
        </p:txBody>
      </p:sp>
      <p:pic>
        <p:nvPicPr>
          <p:cNvPr id="8" name="Picture 7" descr="A white circ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BCDCBF7-75EC-498F-A9CD-F6CDB50E5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98" y="2791326"/>
            <a:ext cx="2039966" cy="1828798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1671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DB87A7-27D0-4821-B61A-511C4AE62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541" y="1664093"/>
            <a:ext cx="2716240" cy="2036414"/>
          </a:xfrm>
          <a:prstGeom prst="rect">
            <a:avLst/>
          </a:prstGeom>
        </p:spPr>
      </p:pic>
      <p:pic>
        <p:nvPicPr>
          <p:cNvPr id="8" name="Picture 7" descr="A white circ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BCDCBF7-75EC-498F-A9CD-F6CDB50E5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2227838"/>
            <a:ext cx="2172779" cy="194786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69C00E-0A78-4D17-BF0D-D32D78F1D2FE}"/>
              </a:ext>
            </a:extLst>
          </p:cNvPr>
          <p:cNvSpPr txBox="1"/>
          <p:nvPr/>
        </p:nvSpPr>
        <p:spPr>
          <a:xfrm>
            <a:off x="6648451" y="642656"/>
            <a:ext cx="3648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Specifications</a:t>
            </a:r>
            <a:endParaRPr lang="en-GB" sz="3200" b="1" dirty="0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6FF68E5-7CDC-4060-A052-74972E69C914}"/>
              </a:ext>
            </a:extLst>
          </p:cNvPr>
          <p:cNvSpPr txBox="1">
            <a:spLocks/>
          </p:cNvSpPr>
          <p:nvPr/>
        </p:nvSpPr>
        <p:spPr>
          <a:xfrm>
            <a:off x="3571875" y="675712"/>
            <a:ext cx="3009899" cy="50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3200" b="1" dirty="0" err="1">
                <a:solidFill>
                  <a:schemeClr val="bg1"/>
                </a:solidFill>
              </a:rPr>
              <a:t>CONMONSense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FD4F4B-39BF-4EE7-935C-1A938C38F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779" y="3907141"/>
            <a:ext cx="5285874" cy="83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68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BCDCBF7-75EC-498F-A9CD-F6CDB50E5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2227838"/>
            <a:ext cx="2172779" cy="1947862"/>
          </a:xfrm>
          <a:prstGeom prst="rect">
            <a:avLst/>
          </a:prstGeom>
        </p:spPr>
      </p:pic>
      <p:pic>
        <p:nvPicPr>
          <p:cNvPr id="3" name="Picture 2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D0337AA8-D4BA-4F08-86F6-D6E64DC5A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479" y="2237363"/>
            <a:ext cx="2233548" cy="194786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01949-E411-45A8-B92E-2FCF690AC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907" y="1514889"/>
            <a:ext cx="2941128" cy="2216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C250DF-59D2-4E1A-9F96-0935865E56A2}"/>
              </a:ext>
            </a:extLst>
          </p:cNvPr>
          <p:cNvSpPr txBox="1"/>
          <p:nvPr/>
        </p:nvSpPr>
        <p:spPr>
          <a:xfrm>
            <a:off x="6648451" y="642656"/>
            <a:ext cx="3648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Specifications</a:t>
            </a:r>
            <a:endParaRPr lang="en-GB" sz="3200" b="1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66479AE-FDA6-4977-9AC1-30DB3315D782}"/>
              </a:ext>
            </a:extLst>
          </p:cNvPr>
          <p:cNvSpPr txBox="1">
            <a:spLocks/>
          </p:cNvSpPr>
          <p:nvPr/>
        </p:nvSpPr>
        <p:spPr>
          <a:xfrm>
            <a:off x="3571875" y="675712"/>
            <a:ext cx="3009899" cy="50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3200" b="1" dirty="0" err="1">
                <a:solidFill>
                  <a:schemeClr val="bg1"/>
                </a:solidFill>
              </a:rPr>
              <a:t>CONMONSense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B615EB-ACE4-4264-B5FF-1926DE592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779" y="3879209"/>
            <a:ext cx="5285874" cy="82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13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A69C00E-0A78-4D17-BF0D-D32D78F1D2FE}"/>
              </a:ext>
            </a:extLst>
          </p:cNvPr>
          <p:cNvSpPr txBox="1"/>
          <p:nvPr/>
        </p:nvSpPr>
        <p:spPr>
          <a:xfrm>
            <a:off x="6648451" y="642656"/>
            <a:ext cx="3648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Specifications</a:t>
            </a:r>
            <a:endParaRPr lang="en-GB" sz="3200" b="1" dirty="0"/>
          </a:p>
        </p:txBody>
      </p:sp>
      <p:pic>
        <p:nvPicPr>
          <p:cNvPr id="3" name="Picture 2" descr="A picture containing text, tool, power saw&#10;&#10;Description automatically generated">
            <a:extLst>
              <a:ext uri="{FF2B5EF4-FFF2-40B4-BE49-F238E27FC236}">
                <a16:creationId xmlns:a16="http://schemas.microsoft.com/office/drawing/2014/main" id="{45ACC436-F8B3-4F60-9B84-DC81A210B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36667"/>
          <a:stretch/>
        </p:blipFill>
        <p:spPr>
          <a:xfrm>
            <a:off x="5133975" y="0"/>
            <a:ext cx="7086600" cy="68678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636177-6FAE-4617-8A2B-57C597A6DA3C}"/>
              </a:ext>
            </a:extLst>
          </p:cNvPr>
          <p:cNvSpPr txBox="1"/>
          <p:nvPr/>
        </p:nvSpPr>
        <p:spPr>
          <a:xfrm>
            <a:off x="0" y="882075"/>
            <a:ext cx="5133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C000"/>
                </a:solidFill>
              </a:rPr>
              <a:t>Contact sensor IP65</a:t>
            </a:r>
            <a:endParaRPr lang="en-GB" sz="3200" b="1" dirty="0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4C7F0212-9A12-4074-98F6-E84F4D861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155628"/>
            <a:ext cx="3109012" cy="2962653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E8FAAB-F817-4583-B217-B1AE30719F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/>
          <a:stretch/>
        </p:blipFill>
        <p:spPr>
          <a:xfrm>
            <a:off x="5133973" y="0"/>
            <a:ext cx="7086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80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B0D76BF-D276-48D0-BEFE-67188CFDF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62" y="2146103"/>
            <a:ext cx="2478895" cy="236219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53EF9D-0E92-4ABF-9614-5B94598E4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442" y="1731242"/>
            <a:ext cx="2804428" cy="18873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4C3A8C-AD44-407A-9F01-80CEB1530CD3}"/>
              </a:ext>
            </a:extLst>
          </p:cNvPr>
          <p:cNvSpPr txBox="1"/>
          <p:nvPr/>
        </p:nvSpPr>
        <p:spPr>
          <a:xfrm>
            <a:off x="6648451" y="642656"/>
            <a:ext cx="3648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Specifications</a:t>
            </a:r>
            <a:endParaRPr lang="en-GB" sz="3200" b="1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FAA435C4-651F-4488-A9EE-541B5B316E6A}"/>
              </a:ext>
            </a:extLst>
          </p:cNvPr>
          <p:cNvSpPr txBox="1">
            <a:spLocks/>
          </p:cNvSpPr>
          <p:nvPr/>
        </p:nvSpPr>
        <p:spPr>
          <a:xfrm>
            <a:off x="3571875" y="675712"/>
            <a:ext cx="3009899" cy="50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3200" b="1" dirty="0" err="1">
                <a:solidFill>
                  <a:schemeClr val="bg1"/>
                </a:solidFill>
              </a:rPr>
              <a:t>CONMONSense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2895C-5C01-4157-B499-D9464EAB7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779" y="3876740"/>
            <a:ext cx="5285874" cy="83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B4DDED-CCA9-4E12-BD85-AC625C851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Vigilant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35E8C3C-73B1-4E83-8F0C-2BE4B0967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 err="1"/>
              <a:t>Specifications</a:t>
            </a:r>
            <a:r>
              <a:rPr lang="fr-BE" dirty="0"/>
              <a:t>/options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251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989A218-3090-4307-B252-833924194B12}"/>
              </a:ext>
            </a:extLst>
          </p:cNvPr>
          <p:cNvSpPr txBox="1"/>
          <p:nvPr/>
        </p:nvSpPr>
        <p:spPr>
          <a:xfrm>
            <a:off x="6753225" y="642656"/>
            <a:ext cx="35432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Specifications</a:t>
            </a:r>
            <a:endParaRPr lang="en-GB" sz="3200" b="1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58AA32C-9C0D-4918-9F7F-5A3E8E75AFB8}"/>
              </a:ext>
            </a:extLst>
          </p:cNvPr>
          <p:cNvSpPr txBox="1">
            <a:spLocks/>
          </p:cNvSpPr>
          <p:nvPr/>
        </p:nvSpPr>
        <p:spPr>
          <a:xfrm>
            <a:off x="4619625" y="675712"/>
            <a:ext cx="1962150" cy="50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3200" b="1" dirty="0" err="1">
                <a:solidFill>
                  <a:schemeClr val="bg1"/>
                </a:solidFill>
              </a:rPr>
              <a:t>Cables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926C12-9366-4475-8A9C-6C502BD0A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185" y="2011005"/>
            <a:ext cx="9097180" cy="24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94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AD29E67-1D39-474C-8002-A70BA35691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6" b="5115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231414-156D-4F8E-9039-76453F771015}"/>
              </a:ext>
            </a:extLst>
          </p:cNvPr>
          <p:cNvSpPr txBox="1"/>
          <p:nvPr/>
        </p:nvSpPr>
        <p:spPr>
          <a:xfrm>
            <a:off x="6821210" y="2232692"/>
            <a:ext cx="49149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FFC000"/>
                </a:solidFill>
              </a:rPr>
              <a:t>SELF-CONTAINED</a:t>
            </a:r>
          </a:p>
          <a:p>
            <a:pPr algn="ctr"/>
            <a:r>
              <a:rPr lang="en-GB" sz="4800" b="1" dirty="0">
                <a:solidFill>
                  <a:srgbClr val="FFC000"/>
                </a:solidFill>
              </a:rPr>
              <a:t>CUSTOMIZABLE</a:t>
            </a:r>
          </a:p>
          <a:p>
            <a:pPr algn="ctr"/>
            <a:r>
              <a:rPr lang="en-GB" sz="4800" b="1" dirty="0">
                <a:solidFill>
                  <a:srgbClr val="FFC000"/>
                </a:solidFill>
              </a:rPr>
              <a:t>AFFORDABLE</a:t>
            </a:r>
            <a:endParaRPr lang="en-GB" sz="4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D6271-3A33-472E-B8E9-6CD039B553B1}"/>
              </a:ext>
            </a:extLst>
          </p:cNvPr>
          <p:cNvSpPr txBox="1"/>
          <p:nvPr/>
        </p:nvSpPr>
        <p:spPr>
          <a:xfrm>
            <a:off x="7642371" y="4541016"/>
            <a:ext cx="32968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Solution that combines the versatility of ultrasound with the analytics of vibration analysis</a:t>
            </a:r>
            <a:endParaRPr lang="en-GB" sz="1600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2F375F9-2443-4E2E-A23C-3930E8FA7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79" y="917742"/>
            <a:ext cx="3326357" cy="1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28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3455EA-8C8D-4E24-B4F8-59CB990EC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44" y="1772942"/>
            <a:ext cx="5019656" cy="282355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48C12-44FA-48BD-BF3C-4EE346410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2624" y="2765319"/>
            <a:ext cx="4500000" cy="823912"/>
          </a:xfrm>
        </p:spPr>
        <p:txBody>
          <a:bodyPr/>
          <a:lstStyle/>
          <a:p>
            <a:pPr algn="ctr"/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Reliability departments now have 24/7 access to condition monitoring data from critical assets, both </a:t>
            </a:r>
            <a:r>
              <a:rPr lang="en-GB" sz="2000" dirty="0">
                <a:solidFill>
                  <a:srgbClr val="FFC000"/>
                </a:solidFill>
              </a:rPr>
              <a:t>local</a:t>
            </a:r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and </a:t>
            </a:r>
            <a:r>
              <a:rPr lang="en-GB" sz="2000" dirty="0">
                <a:solidFill>
                  <a:srgbClr val="FFC000"/>
                </a:solidFill>
              </a:rPr>
              <a:t>remote</a:t>
            </a:r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 </a:t>
            </a:r>
          </a:p>
          <a:p>
            <a:pPr algn="ctr"/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9D9C9-6464-4FE6-85C2-85C6910611C5}"/>
              </a:ext>
            </a:extLst>
          </p:cNvPr>
          <p:cNvSpPr txBox="1"/>
          <p:nvPr/>
        </p:nvSpPr>
        <p:spPr>
          <a:xfrm>
            <a:off x="4735358" y="349042"/>
            <a:ext cx="7456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Description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722609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48C12-44FA-48BD-BF3C-4EE346410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362" y="2727219"/>
            <a:ext cx="4500000" cy="823912"/>
          </a:xfrm>
        </p:spPr>
        <p:txBody>
          <a:bodyPr/>
          <a:lstStyle/>
          <a:p>
            <a:pPr algn="l"/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Watch over assets deemed critical to operations by the Reliability department, and </a:t>
            </a:r>
            <a:r>
              <a:rPr lang="en-GB" sz="2000" dirty="0">
                <a:solidFill>
                  <a:srgbClr val="FF0000"/>
                </a:solidFill>
              </a:rPr>
              <a:t>alert personnel when a change in status manifests</a:t>
            </a:r>
            <a:r>
              <a:rPr lang="en-GB" sz="2000" dirty="0"/>
              <a:t>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D661B7F-1C93-4135-AAA0-02EB3A68B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2" r="18111"/>
          <a:stretch/>
        </p:blipFill>
        <p:spPr bwMode="auto">
          <a:xfrm>
            <a:off x="6949082" y="1973736"/>
            <a:ext cx="3176334" cy="291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CBAB7F8-424E-4F98-B624-639C83118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1" r="33238"/>
          <a:stretch/>
        </p:blipFill>
        <p:spPr bwMode="auto">
          <a:xfrm>
            <a:off x="13752148" y="5904183"/>
            <a:ext cx="817120" cy="131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FA6AEDA-6A45-4386-AB09-68BEDDE47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r="29274"/>
          <a:stretch/>
        </p:blipFill>
        <p:spPr bwMode="auto">
          <a:xfrm>
            <a:off x="14423800" y="1909711"/>
            <a:ext cx="1193392" cy="32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7F246-A784-4B40-A15F-E10F3D87B726}"/>
              </a:ext>
            </a:extLst>
          </p:cNvPr>
          <p:cNvSpPr txBox="1"/>
          <p:nvPr/>
        </p:nvSpPr>
        <p:spPr>
          <a:xfrm>
            <a:off x="4735358" y="349042"/>
            <a:ext cx="7456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SELF-CONTAINED</a:t>
            </a:r>
            <a:endParaRPr lang="en-GB" sz="2400" b="1" dirty="0"/>
          </a:p>
        </p:txBody>
      </p:sp>
      <p:pic>
        <p:nvPicPr>
          <p:cNvPr id="4" name="Graphic 3" descr="Siren with solid fill">
            <a:extLst>
              <a:ext uri="{FF2B5EF4-FFF2-40B4-BE49-F238E27FC236}">
                <a16:creationId xmlns:a16="http://schemas.microsoft.com/office/drawing/2014/main" id="{F922F50C-07FE-4526-B6D8-30E1F5B22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38745" y="2411759"/>
            <a:ext cx="823206" cy="823206"/>
          </a:xfrm>
          <a:prstGeom prst="rect">
            <a:avLst/>
          </a:prstGeom>
        </p:spPr>
      </p:pic>
      <p:pic>
        <p:nvPicPr>
          <p:cNvPr id="9" name="Graphic 8" descr="Siren with solid fill">
            <a:extLst>
              <a:ext uri="{FF2B5EF4-FFF2-40B4-BE49-F238E27FC236}">
                <a16:creationId xmlns:a16="http://schemas.microsoft.com/office/drawing/2014/main" id="{C1756D05-3958-46FA-8190-1AA85FA5FC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9277" y="1299893"/>
            <a:ext cx="504402" cy="504402"/>
          </a:xfrm>
          <a:prstGeom prst="rect">
            <a:avLst/>
          </a:prstGeom>
        </p:spPr>
      </p:pic>
      <p:pic>
        <p:nvPicPr>
          <p:cNvPr id="10" name="Graphic 9" descr="Siren with solid fill">
            <a:extLst>
              <a:ext uri="{FF2B5EF4-FFF2-40B4-BE49-F238E27FC236}">
                <a16:creationId xmlns:a16="http://schemas.microsoft.com/office/drawing/2014/main" id="{AB3B43FE-35C7-43BE-B317-A5DBE691C2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57687" y="1802108"/>
            <a:ext cx="343256" cy="34325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606F79-3DE6-426E-B8AC-D8A73AC272F3}"/>
              </a:ext>
            </a:extLst>
          </p:cNvPr>
          <p:cNvCxnSpPr>
            <a:cxnSpLocks/>
            <a:endCxn id="4" idx="3"/>
          </p:cNvCxnSpPr>
          <p:nvPr/>
        </p:nvCxnSpPr>
        <p:spPr>
          <a:xfrm flipH="1" flipV="1">
            <a:off x="6761951" y="2823362"/>
            <a:ext cx="450699" cy="14396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B1D8F4-6AF3-48F9-88FE-55C931873831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8211478" y="1804295"/>
            <a:ext cx="477552" cy="90123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9CE15E-8379-4360-91D5-DA39D2D49E45}"/>
              </a:ext>
            </a:extLst>
          </p:cNvPr>
          <p:cNvCxnSpPr>
            <a:cxnSpLocks/>
          </p:cNvCxnSpPr>
          <p:nvPr/>
        </p:nvCxnSpPr>
        <p:spPr>
          <a:xfrm flipV="1">
            <a:off x="9557687" y="2145365"/>
            <a:ext cx="171628" cy="35000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193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4C83B87-C5C2-4267-A478-8260624B0020}"/>
              </a:ext>
            </a:extLst>
          </p:cNvPr>
          <p:cNvSpPr/>
          <p:nvPr/>
        </p:nvSpPr>
        <p:spPr>
          <a:xfrm>
            <a:off x="8995481" y="1519813"/>
            <a:ext cx="2927758" cy="292775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389143-EA09-4FF1-A30E-28DEEF31F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148" y="2308484"/>
            <a:ext cx="1577038" cy="823912"/>
          </a:xfrm>
          <a:prstGeom prst="rect">
            <a:avLst/>
          </a:prstGeom>
          <a:effectLst/>
          <a:scene3d>
            <a:camera prst="perspectiveLeft"/>
            <a:lightRig rig="threePt" dir="t"/>
          </a:scene3d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48C12-44FA-48BD-BF3C-4EE346410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pPr algn="l"/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</a:t>
            </a:r>
            <a:r>
              <a:rPr lang="en-GB" sz="2000" dirty="0">
                <a:solidFill>
                  <a:srgbClr val="FFC000"/>
                </a:solidFill>
              </a:rPr>
              <a:t>Vigilant</a:t>
            </a:r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integrates a web server that provides an interface for users </a:t>
            </a:r>
            <a:r>
              <a:rPr lang="en-GB" sz="2000" dirty="0">
                <a:solidFill>
                  <a:srgbClr val="FFC000"/>
                </a:solidFill>
              </a:rPr>
              <a:t>through a web browser </a:t>
            </a:r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without having to install any software.</a:t>
            </a: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9687D-B3FE-4570-B0A7-0BD0EBD3F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0123" y="2847882"/>
            <a:ext cx="1078022" cy="561786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  <a:scene3d>
            <a:camera prst="perspectiveLeft"/>
            <a:lightRig rig="threePt" dir="t"/>
          </a:scene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50CDB35-B076-497C-AD0D-50DCA3F60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10" y="2443870"/>
            <a:ext cx="1919367" cy="10796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0B2B3E-A1A2-4CDE-B003-542BCEFFAE0B}"/>
              </a:ext>
            </a:extLst>
          </p:cNvPr>
          <p:cNvSpPr txBox="1"/>
          <p:nvPr/>
        </p:nvSpPr>
        <p:spPr>
          <a:xfrm>
            <a:off x="6096000" y="34904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SELF-CONTAINED</a:t>
            </a:r>
            <a:endParaRPr lang="en-GB" sz="24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8C1956-8FC5-40E3-A605-C05AACDD7CAE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7508147" y="2983692"/>
            <a:ext cx="148733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3D88502-6332-4953-AD53-4757043C21AB}"/>
              </a:ext>
            </a:extLst>
          </p:cNvPr>
          <p:cNvSpPr/>
          <p:nvPr/>
        </p:nvSpPr>
        <p:spPr>
          <a:xfrm>
            <a:off x="7441035" y="2916580"/>
            <a:ext cx="134224" cy="1342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200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389143-EA09-4FF1-A30E-28DEEF31F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722" y="1270116"/>
            <a:ext cx="7411982" cy="3872335"/>
          </a:xfrm>
          <a:prstGeom prst="rect">
            <a:avLst/>
          </a:prstGeom>
          <a:effectLst/>
          <a:scene3d>
            <a:camera prst="perspectiveLeft"/>
            <a:lightRig rig="threePt" dir="t"/>
          </a:scene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49687D-B3FE-4570-B0A7-0BD0EBD3F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071" y="2404160"/>
            <a:ext cx="5066633" cy="2640357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  <a:scene3d>
            <a:camera prst="perspectiveLeft"/>
            <a:lightRig rig="threePt" dir="t"/>
          </a:scene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6A0AD7-434F-4F1D-972F-3D5FB7058939}"/>
              </a:ext>
            </a:extLst>
          </p:cNvPr>
          <p:cNvSpPr txBox="1"/>
          <p:nvPr/>
        </p:nvSpPr>
        <p:spPr>
          <a:xfrm>
            <a:off x="4690334" y="349042"/>
            <a:ext cx="7501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SELF-CONTAINED</a:t>
            </a:r>
            <a:endParaRPr lang="en-GB" sz="2400" b="1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DEB8DA2-E8C5-4FBD-ADFC-30081C6D7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1452" y="1395663"/>
            <a:ext cx="3850547" cy="2530385"/>
          </a:xfrm>
        </p:spPr>
        <p:txBody>
          <a:bodyPr>
            <a:noAutofit/>
          </a:bodyPr>
          <a:lstStyle/>
          <a:p>
            <a:pPr algn="l"/>
            <a:r>
              <a:rPr lang="en-GB" sz="3200" dirty="0">
                <a:solidFill>
                  <a:srgbClr val="FFC000"/>
                </a:solidFill>
              </a:rPr>
              <a:t>Embedded data management software</a:t>
            </a:r>
          </a:p>
          <a:p>
            <a:pPr algn="l"/>
            <a:r>
              <a:rPr lang="en-CA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Accessible by </a:t>
            </a:r>
          </a:p>
          <a:p>
            <a:pPr lvl="1"/>
            <a:r>
              <a:rPr lang="en-CA" sz="1400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Ethernet</a:t>
            </a:r>
          </a:p>
          <a:p>
            <a:pPr lvl="1"/>
            <a:r>
              <a:rPr lang="en-GB" sz="1400" dirty="0" err="1">
                <a:solidFill>
                  <a:srgbClr val="FFC000"/>
                </a:solidFill>
              </a:rPr>
              <a:t>Wifi</a:t>
            </a:r>
            <a:endParaRPr lang="en-GB" sz="1400" dirty="0">
              <a:solidFill>
                <a:srgbClr val="FFC000"/>
              </a:solidFill>
            </a:endParaRPr>
          </a:p>
          <a:p>
            <a:pPr lvl="1"/>
            <a:r>
              <a:rPr lang="en-GB" sz="1400" dirty="0">
                <a:solidFill>
                  <a:srgbClr val="FFC000"/>
                </a:solidFill>
              </a:rPr>
              <a:t>Cellular</a:t>
            </a:r>
          </a:p>
          <a:p>
            <a:pPr algn="l"/>
            <a:endParaRPr lang="en-GB" sz="2000" dirty="0">
              <a:solidFill>
                <a:srgbClr val="FFC000"/>
              </a:solidFill>
            </a:endParaRPr>
          </a:p>
          <a:p>
            <a:pPr algn="l"/>
            <a:r>
              <a:rPr lang="en-GB" sz="1400" b="0" dirty="0"/>
              <a:t>Internal storage : </a:t>
            </a:r>
            <a:r>
              <a:rPr lang="en-GB" sz="1400" dirty="0"/>
              <a:t>4 Gb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77673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389143-EA09-4FF1-A30E-28DEEF31F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722" y="1270116"/>
            <a:ext cx="7411982" cy="3872335"/>
          </a:xfrm>
          <a:prstGeom prst="rect">
            <a:avLst/>
          </a:prstGeom>
          <a:effectLst/>
          <a:scene3d>
            <a:camera prst="perspectiveLeft"/>
            <a:lightRig rig="threePt" dir="t"/>
          </a:scene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49687D-B3FE-4570-B0A7-0BD0EBD3F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071" y="2404160"/>
            <a:ext cx="5066633" cy="2640357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  <a:scene3d>
            <a:camera prst="perspectiveLeft"/>
            <a:lightRig rig="threePt" dir="t"/>
          </a:scene3d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F21AAB1-806E-471F-B92F-1AED88594C84}"/>
              </a:ext>
            </a:extLst>
          </p:cNvPr>
          <p:cNvSpPr txBox="1">
            <a:spLocks/>
          </p:cNvSpPr>
          <p:nvPr/>
        </p:nvSpPr>
        <p:spPr>
          <a:xfrm>
            <a:off x="855676" y="2290706"/>
            <a:ext cx="3525823" cy="28517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Trending</a:t>
            </a:r>
            <a:endParaRPr lang="fr-BE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Spectrum/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waveform</a:t>
            </a:r>
            <a:endParaRPr lang="fr-BE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Demodulation</a:t>
            </a:r>
            <a:endParaRPr lang="fr-BE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Spectrum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waterfall</a:t>
            </a: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widget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Long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waveform</a:t>
            </a: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analysis</a:t>
            </a:r>
            <a:endParaRPr lang="en-GB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6A0AD7-434F-4F1D-972F-3D5FB7058939}"/>
              </a:ext>
            </a:extLst>
          </p:cNvPr>
          <p:cNvSpPr txBox="1"/>
          <p:nvPr/>
        </p:nvSpPr>
        <p:spPr>
          <a:xfrm>
            <a:off x="4690334" y="349042"/>
            <a:ext cx="7501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SELF-CONTAINED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038860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8868E237554945BD0689B28CD250E4" ma:contentTypeVersion="10" ma:contentTypeDescription="Create a new document." ma:contentTypeScope="" ma:versionID="5500e19e0bb72e16e51b4dd672771375">
  <xsd:schema xmlns:xsd="http://www.w3.org/2001/XMLSchema" xmlns:xs="http://www.w3.org/2001/XMLSchema" xmlns:p="http://schemas.microsoft.com/office/2006/metadata/properties" xmlns:ns2="dd7f1731-99e1-48fc-84f2-d517d42f723a" targetNamespace="http://schemas.microsoft.com/office/2006/metadata/properties" ma:root="true" ma:fieldsID="865e44559349202c0c6275f8deb7c4c3" ns2:_="">
    <xsd:import namespace="dd7f1731-99e1-48fc-84f2-d517d42f72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f1731-99e1-48fc-84f2-d517d42f7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D5142F-B33A-4A7D-83EA-FCE6B4D529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7f1731-99e1-48fc-84f2-d517d42f72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C43D8A-8402-4F69-BC4A-8E4623AD621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F2474E6-88F3-4550-85E8-2A966AB818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418</Words>
  <Application>Microsoft Office PowerPoint</Application>
  <PresentationFormat>Widescreen</PresentationFormat>
  <Paragraphs>135</Paragraphs>
  <Slides>30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Myriad Pro</vt:lpstr>
      <vt:lpstr>Wingdings</vt:lpstr>
      <vt:lpstr>Office Theme</vt:lpstr>
      <vt:lpstr>SDT Ultrasound Solutions</vt:lpstr>
      <vt:lpstr>PowerPoint Presentation</vt:lpstr>
      <vt:lpstr>Vigilant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it works</vt:lpstr>
      <vt:lpstr>How it works</vt:lpstr>
      <vt:lpstr>PowerPoint Presentation</vt:lpstr>
      <vt:lpstr>PowerPoint Presentation</vt:lpstr>
      <vt:lpstr>PowerPoint Presentation</vt:lpstr>
      <vt:lpstr>1. Permanent</vt:lpstr>
      <vt:lpstr>PowerPoint Presentation</vt:lpstr>
      <vt:lpstr>PowerPoint Presentation</vt:lpstr>
      <vt:lpstr>2. Mobility case</vt:lpstr>
      <vt:lpstr>PowerPoint Presentation</vt:lpstr>
      <vt:lpstr>Sensors &amp; cables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Benoît DEGRAEVE</dc:creator>
  <cp:lastModifiedBy>Frédéric BOURGOIS</cp:lastModifiedBy>
  <cp:revision>133</cp:revision>
  <dcterms:created xsi:type="dcterms:W3CDTF">2020-11-16T07:18:32Z</dcterms:created>
  <dcterms:modified xsi:type="dcterms:W3CDTF">2022-05-16T08:12:58Z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0x010100ED8868E237554945BD0689B28CD250E4</vt:lpwstr>
  </property>
</Properties>
</file>